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va Sans Bold" panose="020B0803030501040103" pitchFamily="34" charset="0"/>
      <p:regular r:id="rId21"/>
      <p:bold r:id="rId22"/>
    </p:embeddedFont>
    <p:embeddedFont>
      <p:font typeface="Mokoto" pitchFamily="2" charset="0"/>
      <p:regular r:id="rId23"/>
    </p:embeddedFont>
    <p:embeddedFont>
      <p:font typeface="Montserrat Bold" pitchFamily="2" charset="77"/>
      <p:regular r:id="rId24"/>
      <p:bold r:id="rId25"/>
    </p:embeddedFont>
    <p:embeddedFont>
      <p:font typeface="Nourd Bold" pitchFamily="2" charset="77"/>
      <p:regular r:id="rId26"/>
      <p:bold r:id="rId27"/>
    </p:embeddedFont>
    <p:embeddedFont>
      <p:font typeface="Open Sans Bold" panose="020B0806030504020204" pitchFamily="34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643" autoAdjust="0"/>
  </p:normalViewPr>
  <p:slideViewPr>
    <p:cSldViewPr>
      <p:cViewPr varScale="1">
        <p:scale>
          <a:sx n="73" d="100"/>
          <a:sy n="73" d="100"/>
        </p:scale>
        <p:origin x="78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ditya Gupta" userId="ac0c3b72-698b-4f46-a8c2-ccf4f28f750f" providerId="ADAL" clId="{E9753649-9C5E-B74E-BDCE-C542EFE09D52}"/>
    <pc:docChg chg="undo custSel modSld">
      <pc:chgData name="Aaditya Gupta" userId="ac0c3b72-698b-4f46-a8c2-ccf4f28f750f" providerId="ADAL" clId="{E9753649-9C5E-B74E-BDCE-C542EFE09D52}" dt="2024-04-23T00:02:31.494" v="3" actId="14100"/>
      <pc:docMkLst>
        <pc:docMk/>
      </pc:docMkLst>
      <pc:sldChg chg="modSp mod">
        <pc:chgData name="Aaditya Gupta" userId="ac0c3b72-698b-4f46-a8c2-ccf4f28f750f" providerId="ADAL" clId="{E9753649-9C5E-B74E-BDCE-C542EFE09D52}" dt="2024-04-23T00:02:31.494" v="3" actId="14100"/>
        <pc:sldMkLst>
          <pc:docMk/>
          <pc:sldMk cId="0" sldId="256"/>
        </pc:sldMkLst>
        <pc:spChg chg="mod">
          <ac:chgData name="Aaditya Gupta" userId="ac0c3b72-698b-4f46-a8c2-ccf4f28f750f" providerId="ADAL" clId="{E9753649-9C5E-B74E-BDCE-C542EFE09D52}" dt="2024-04-23T00:02:31.494" v="3" actId="14100"/>
          <ac:spMkLst>
            <pc:docMk/>
            <pc:sldMk cId="0" sldId="256"/>
            <ac:spMk id="2" creationId="{00000000-0000-0000-0000-000000000000}"/>
          </ac:spMkLst>
        </pc:spChg>
        <pc:spChg chg="mod">
          <ac:chgData name="Aaditya Gupta" userId="ac0c3b72-698b-4f46-a8c2-ccf4f28f750f" providerId="ADAL" clId="{E9753649-9C5E-B74E-BDCE-C542EFE09D52}" dt="2024-04-23T00:02:28.864" v="2" actId="14100"/>
          <ac:spMkLst>
            <pc:docMk/>
            <pc:sldMk cId="0" sldId="256"/>
            <ac:spMk id="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63.png"/><Relationship Id="rId18" Type="http://schemas.openxmlformats.org/officeDocument/2006/relationships/image" Target="../media/image68.svg"/><Relationship Id="rId3" Type="http://schemas.openxmlformats.org/officeDocument/2006/relationships/image" Target="../media/image4.png"/><Relationship Id="rId21" Type="http://schemas.openxmlformats.org/officeDocument/2006/relationships/image" Target="../media/image71.png"/><Relationship Id="rId7" Type="http://schemas.openxmlformats.org/officeDocument/2006/relationships/image" Target="../media/image16.png"/><Relationship Id="rId12" Type="http://schemas.openxmlformats.org/officeDocument/2006/relationships/image" Target="../media/image27.svg"/><Relationship Id="rId17" Type="http://schemas.openxmlformats.org/officeDocument/2006/relationships/image" Target="../media/image67.png"/><Relationship Id="rId2" Type="http://schemas.openxmlformats.org/officeDocument/2006/relationships/image" Target="../media/image1.jpeg"/><Relationship Id="rId16" Type="http://schemas.openxmlformats.org/officeDocument/2006/relationships/image" Target="../media/image66.svg"/><Relationship Id="rId20" Type="http://schemas.openxmlformats.org/officeDocument/2006/relationships/image" Target="../media/image7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26.png"/><Relationship Id="rId5" Type="http://schemas.openxmlformats.org/officeDocument/2006/relationships/image" Target="../media/image6.png"/><Relationship Id="rId15" Type="http://schemas.openxmlformats.org/officeDocument/2006/relationships/image" Target="../media/image65.png"/><Relationship Id="rId10" Type="http://schemas.openxmlformats.org/officeDocument/2006/relationships/image" Target="../media/image19.svg"/><Relationship Id="rId19" Type="http://schemas.openxmlformats.org/officeDocument/2006/relationships/image" Target="../media/image69.png"/><Relationship Id="rId4" Type="http://schemas.openxmlformats.org/officeDocument/2006/relationships/image" Target="../media/image5.svg"/><Relationship Id="rId9" Type="http://schemas.openxmlformats.org/officeDocument/2006/relationships/image" Target="../media/image18.png"/><Relationship Id="rId14" Type="http://schemas.openxmlformats.org/officeDocument/2006/relationships/image" Target="../media/image64.svg"/><Relationship Id="rId22" Type="http://schemas.openxmlformats.org/officeDocument/2006/relationships/image" Target="../media/image7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18" Type="http://schemas.openxmlformats.org/officeDocument/2006/relationships/image" Target="../media/image84.svg"/><Relationship Id="rId3" Type="http://schemas.openxmlformats.org/officeDocument/2006/relationships/image" Target="../media/image4.pn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17" Type="http://schemas.openxmlformats.org/officeDocument/2006/relationships/image" Target="../media/image83.png"/><Relationship Id="rId2" Type="http://schemas.openxmlformats.org/officeDocument/2006/relationships/image" Target="../media/image1.jpeg"/><Relationship Id="rId16" Type="http://schemas.openxmlformats.org/officeDocument/2006/relationships/image" Target="../media/image8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77.png"/><Relationship Id="rId5" Type="http://schemas.openxmlformats.org/officeDocument/2006/relationships/image" Target="../media/image6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4" Type="http://schemas.openxmlformats.org/officeDocument/2006/relationships/image" Target="../media/image5.svg"/><Relationship Id="rId9" Type="http://schemas.openxmlformats.org/officeDocument/2006/relationships/image" Target="../media/image75.png"/><Relationship Id="rId14" Type="http://schemas.openxmlformats.org/officeDocument/2006/relationships/image" Target="../media/image8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13" Type="http://schemas.openxmlformats.org/officeDocument/2006/relationships/image" Target="../media/image93.pn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12" Type="http://schemas.openxmlformats.org/officeDocument/2006/relationships/image" Target="../media/image92.svg"/><Relationship Id="rId2" Type="http://schemas.openxmlformats.org/officeDocument/2006/relationships/image" Target="../media/image1.jpeg"/><Relationship Id="rId16" Type="http://schemas.openxmlformats.org/officeDocument/2006/relationships/image" Target="../media/image9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91.png"/><Relationship Id="rId5" Type="http://schemas.openxmlformats.org/officeDocument/2006/relationships/image" Target="../media/image6.png"/><Relationship Id="rId15" Type="http://schemas.openxmlformats.org/officeDocument/2006/relationships/image" Target="../media/image95.png"/><Relationship Id="rId10" Type="http://schemas.openxmlformats.org/officeDocument/2006/relationships/image" Target="../media/image90.svg"/><Relationship Id="rId4" Type="http://schemas.openxmlformats.org/officeDocument/2006/relationships/image" Target="../media/image86.svg"/><Relationship Id="rId9" Type="http://schemas.openxmlformats.org/officeDocument/2006/relationships/image" Target="../media/image89.png"/><Relationship Id="rId14" Type="http://schemas.openxmlformats.org/officeDocument/2006/relationships/image" Target="../media/image9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image" Target="../media/image4.png"/><Relationship Id="rId7" Type="http://schemas.openxmlformats.org/officeDocument/2006/relationships/image" Target="../media/image9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9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00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8.png"/><Relationship Id="rId5" Type="http://schemas.openxmlformats.org/officeDocument/2006/relationships/image" Target="../media/image6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4" Type="http://schemas.openxmlformats.org/officeDocument/2006/relationships/image" Target="../media/image5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6.svg"/><Relationship Id="rId3" Type="http://schemas.openxmlformats.org/officeDocument/2006/relationships/image" Target="../media/image4.png"/><Relationship Id="rId7" Type="http://schemas.openxmlformats.org/officeDocument/2006/relationships/image" Target="../media/image31.jpeg"/><Relationship Id="rId12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hyperlink" Target="https://www.figma.com/proto/FzCwN1CTf7FcN2Tk7aFnkT/Virtu-ID?type=design&amp;node-id=5-65&amp;t=AoHFJIwJnwFG5PSL-0&amp;scaling=scale-down&amp;page-id=0%3A1&amp;starting-point-node-id=1%3A3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34.svg"/><Relationship Id="rId4" Type="http://schemas.openxmlformats.org/officeDocument/2006/relationships/image" Target="../media/image5.sv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4.png"/><Relationship Id="rId7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39.jpeg"/><Relationship Id="rId5" Type="http://schemas.openxmlformats.org/officeDocument/2006/relationships/image" Target="../media/image6.png"/><Relationship Id="rId10" Type="http://schemas.openxmlformats.org/officeDocument/2006/relationships/image" Target="../media/image34.svg"/><Relationship Id="rId4" Type="http://schemas.openxmlformats.org/officeDocument/2006/relationships/image" Target="../media/image5.sv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4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18" Type="http://schemas.openxmlformats.org/officeDocument/2006/relationships/image" Target="../media/image54.svg"/><Relationship Id="rId26" Type="http://schemas.openxmlformats.org/officeDocument/2006/relationships/image" Target="../media/image62.svg"/><Relationship Id="rId3" Type="http://schemas.openxmlformats.org/officeDocument/2006/relationships/image" Target="../media/image4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2" Type="http://schemas.openxmlformats.org/officeDocument/2006/relationships/image" Target="../media/image1.jpeg"/><Relationship Id="rId16" Type="http://schemas.openxmlformats.org/officeDocument/2006/relationships/image" Target="../media/image52.svg"/><Relationship Id="rId20" Type="http://schemas.openxmlformats.org/officeDocument/2006/relationships/image" Target="../media/image5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47.png"/><Relationship Id="rId24" Type="http://schemas.openxmlformats.org/officeDocument/2006/relationships/image" Target="../media/image60.svg"/><Relationship Id="rId5" Type="http://schemas.openxmlformats.org/officeDocument/2006/relationships/image" Target="../media/image6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10" Type="http://schemas.openxmlformats.org/officeDocument/2006/relationships/image" Target="../media/image46.svg"/><Relationship Id="rId19" Type="http://schemas.openxmlformats.org/officeDocument/2006/relationships/image" Target="../media/image55.png"/><Relationship Id="rId4" Type="http://schemas.openxmlformats.org/officeDocument/2006/relationships/image" Target="../media/image5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Relationship Id="rId22" Type="http://schemas.openxmlformats.org/officeDocument/2006/relationships/image" Target="../media/image5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553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60848" y="-278799"/>
            <a:ext cx="3286381" cy="3866910"/>
          </a:xfrm>
          <a:custGeom>
            <a:avLst/>
            <a:gdLst/>
            <a:ahLst/>
            <a:cxnLst/>
            <a:rect l="l" t="t" r="r" b="b"/>
            <a:pathLst>
              <a:path w="3286381" h="3866910">
                <a:moveTo>
                  <a:pt x="0" y="0"/>
                </a:moveTo>
                <a:lnTo>
                  <a:pt x="3286382" y="0"/>
                </a:lnTo>
                <a:lnTo>
                  <a:pt x="3286382" y="3866910"/>
                </a:lnTo>
                <a:lnTo>
                  <a:pt x="0" y="3866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49599" y="7021187"/>
            <a:ext cx="3286381" cy="3866910"/>
          </a:xfrm>
          <a:custGeom>
            <a:avLst/>
            <a:gdLst/>
            <a:ahLst/>
            <a:cxnLst/>
            <a:rect l="l" t="t" r="r" b="b"/>
            <a:pathLst>
              <a:path w="3286381" h="3866910">
                <a:moveTo>
                  <a:pt x="0" y="0"/>
                </a:moveTo>
                <a:lnTo>
                  <a:pt x="3286381" y="0"/>
                </a:lnTo>
                <a:lnTo>
                  <a:pt x="3286381" y="3866910"/>
                </a:lnTo>
                <a:lnTo>
                  <a:pt x="0" y="3866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074932" y="1792616"/>
            <a:ext cx="4138136" cy="4906504"/>
          </a:xfrm>
          <a:custGeom>
            <a:avLst/>
            <a:gdLst/>
            <a:ahLst/>
            <a:cxnLst/>
            <a:rect l="l" t="t" r="r" b="b"/>
            <a:pathLst>
              <a:path w="4138136" h="4906504">
                <a:moveTo>
                  <a:pt x="0" y="0"/>
                </a:moveTo>
                <a:lnTo>
                  <a:pt x="4138136" y="0"/>
                </a:lnTo>
                <a:lnTo>
                  <a:pt x="4138136" y="4906503"/>
                </a:lnTo>
                <a:lnTo>
                  <a:pt x="0" y="49065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817" t="-19115" r="-7211" b="-251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731275" y="6887837"/>
            <a:ext cx="513443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70"/>
              </a:lnSpc>
            </a:pPr>
            <a:r>
              <a:rPr lang="en-US" sz="6835" dirty="0">
                <a:solidFill>
                  <a:srgbClr val="A2E3F9"/>
                </a:solidFill>
                <a:latin typeface="Mokoto"/>
              </a:rPr>
              <a:t>VIRTUID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7685" y="9062592"/>
            <a:ext cx="15921615" cy="74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98"/>
              </a:lnSpc>
            </a:pPr>
            <a:endParaRPr/>
          </a:p>
          <a:p>
            <a:pPr algn="just">
              <a:lnSpc>
                <a:spcPts val="1998"/>
              </a:lnSpc>
            </a:pPr>
            <a:r>
              <a:rPr lang="en-US" sz="1427">
                <a:solidFill>
                  <a:srgbClr val="A2E3F9"/>
                </a:solidFill>
                <a:latin typeface="Mokoto"/>
              </a:rPr>
              <a:t>AADITYA GUPTA | GAUTHAM K K | LUCKY JAIN PRAVEENKUMAR | SANJANA RAYAPUDI | YASHWANTH VELLORE UMASHANKAR</a:t>
            </a:r>
          </a:p>
          <a:p>
            <a:pPr algn="just">
              <a:lnSpc>
                <a:spcPts val="1998"/>
              </a:lnSpc>
              <a:spcBef>
                <a:spcPct val="0"/>
              </a:spcBef>
            </a:pPr>
            <a:endParaRPr lang="en-US" sz="1427">
              <a:solidFill>
                <a:srgbClr val="A2E3F9"/>
              </a:solidFill>
              <a:latin typeface="Mok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068030" y="8916542"/>
            <a:ext cx="2151940" cy="2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399">
                <a:solidFill>
                  <a:srgbClr val="A2E3F9"/>
                </a:solidFill>
                <a:latin typeface="Mokoto"/>
              </a:rPr>
              <a:t>PRESENTED BY: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92790" y="9908554"/>
            <a:ext cx="103688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A2E3F9"/>
                </a:solidFill>
                <a:latin typeface="Canva Sans Bold"/>
              </a:rPr>
              <a:t>Spring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69800" y="381086"/>
            <a:ext cx="5335065" cy="960312"/>
          </a:xfrm>
          <a:custGeom>
            <a:avLst/>
            <a:gdLst/>
            <a:ahLst/>
            <a:cxnLst/>
            <a:rect l="l" t="t" r="r" b="b"/>
            <a:pathLst>
              <a:path w="5335065" h="960312">
                <a:moveTo>
                  <a:pt x="0" y="0"/>
                </a:moveTo>
                <a:lnTo>
                  <a:pt x="5335065" y="0"/>
                </a:lnTo>
                <a:lnTo>
                  <a:pt x="5335065" y="960311"/>
                </a:lnTo>
                <a:lnTo>
                  <a:pt x="0" y="9603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194156" y="-1449046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832556" y="8630534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451006" y="4179944"/>
            <a:ext cx="2005509" cy="20055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181A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604493" y="6401872"/>
            <a:ext cx="2005509" cy="200550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A2E3F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979737" y="6326822"/>
            <a:ext cx="2005509" cy="200550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2A9D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362476" y="6948090"/>
            <a:ext cx="2005509" cy="200550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C7D0D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04365" y="4179944"/>
            <a:ext cx="2005509" cy="200550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A6A6A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260766" y="1777576"/>
            <a:ext cx="2005509" cy="200550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F8D9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276751" y="1182242"/>
            <a:ext cx="2005509" cy="2005509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B95B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445337" y="1777576"/>
            <a:ext cx="2005509" cy="2005509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A2E3F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610161" y="4339099"/>
            <a:ext cx="1687198" cy="1687198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7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141509" y="6485977"/>
            <a:ext cx="1687198" cy="1687198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2A9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263521" y="4339099"/>
            <a:ext cx="1687198" cy="1687198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435906" y="1341397"/>
            <a:ext cx="1689815" cy="1687198"/>
            <a:chOff x="0" y="0"/>
            <a:chExt cx="814061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4061" cy="812800"/>
            </a:xfrm>
            <a:custGeom>
              <a:avLst/>
              <a:gdLst/>
              <a:ahLst/>
              <a:cxnLst/>
              <a:rect l="l" t="t" r="r" b="b"/>
              <a:pathLst>
                <a:path w="814061" h="812800">
                  <a:moveTo>
                    <a:pt x="407030" y="0"/>
                  </a:moveTo>
                  <a:cubicBezTo>
                    <a:pt x="182234" y="0"/>
                    <a:pt x="0" y="181951"/>
                    <a:pt x="0" y="406400"/>
                  </a:cubicBezTo>
                  <a:cubicBezTo>
                    <a:pt x="0" y="630849"/>
                    <a:pt x="182234" y="812800"/>
                    <a:pt x="407030" y="812800"/>
                  </a:cubicBezTo>
                  <a:cubicBezTo>
                    <a:pt x="631827" y="812800"/>
                    <a:pt x="814061" y="630849"/>
                    <a:pt x="814061" y="406400"/>
                  </a:cubicBezTo>
                  <a:cubicBezTo>
                    <a:pt x="814061" y="181951"/>
                    <a:pt x="631827" y="0"/>
                    <a:pt x="407030" y="0"/>
                  </a:cubicBezTo>
                  <a:close/>
                </a:path>
              </a:pathLst>
            </a:custGeom>
            <a:solidFill>
              <a:srgbClr val="5181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318" y="47625"/>
              <a:ext cx="661424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521631" y="7107245"/>
            <a:ext cx="1687198" cy="1687198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0D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5763648" y="6561027"/>
            <a:ext cx="1687198" cy="1687198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D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5604493" y="1936731"/>
            <a:ext cx="1687198" cy="1687198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BA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1419921" y="1936731"/>
            <a:ext cx="1687198" cy="1687198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799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4" name="Freeform 54"/>
          <p:cNvSpPr/>
          <p:nvPr/>
        </p:nvSpPr>
        <p:spPr>
          <a:xfrm>
            <a:off x="6002178" y="2201758"/>
            <a:ext cx="891828" cy="1043074"/>
          </a:xfrm>
          <a:custGeom>
            <a:avLst/>
            <a:gdLst/>
            <a:ahLst/>
            <a:cxnLst/>
            <a:rect l="l" t="t" r="r" b="b"/>
            <a:pathLst>
              <a:path w="891828" h="1043074">
                <a:moveTo>
                  <a:pt x="0" y="0"/>
                </a:moveTo>
                <a:lnTo>
                  <a:pt x="891828" y="0"/>
                </a:lnTo>
                <a:lnTo>
                  <a:pt x="891828" y="1043074"/>
                </a:lnTo>
                <a:lnTo>
                  <a:pt x="0" y="10430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5" name="Freeform 55"/>
          <p:cNvSpPr/>
          <p:nvPr/>
        </p:nvSpPr>
        <p:spPr>
          <a:xfrm>
            <a:off x="4817278" y="4714494"/>
            <a:ext cx="1280621" cy="987243"/>
          </a:xfrm>
          <a:custGeom>
            <a:avLst/>
            <a:gdLst/>
            <a:ahLst/>
            <a:cxnLst/>
            <a:rect l="l" t="t" r="r" b="b"/>
            <a:pathLst>
              <a:path w="1280621" h="987243">
                <a:moveTo>
                  <a:pt x="0" y="0"/>
                </a:moveTo>
                <a:lnTo>
                  <a:pt x="1280621" y="0"/>
                </a:lnTo>
                <a:lnTo>
                  <a:pt x="1280621" y="987243"/>
                </a:lnTo>
                <a:lnTo>
                  <a:pt x="0" y="9872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56"/>
          <p:cNvSpPr/>
          <p:nvPr/>
        </p:nvSpPr>
        <p:spPr>
          <a:xfrm>
            <a:off x="6241000" y="6868841"/>
            <a:ext cx="770192" cy="1071572"/>
          </a:xfrm>
          <a:custGeom>
            <a:avLst/>
            <a:gdLst/>
            <a:ahLst/>
            <a:cxnLst/>
            <a:rect l="l" t="t" r="r" b="b"/>
            <a:pathLst>
              <a:path w="770192" h="1071572">
                <a:moveTo>
                  <a:pt x="0" y="0"/>
                </a:moveTo>
                <a:lnTo>
                  <a:pt x="770192" y="0"/>
                </a:lnTo>
                <a:lnTo>
                  <a:pt x="770192" y="1071571"/>
                </a:lnTo>
                <a:lnTo>
                  <a:pt x="0" y="10715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7" name="Freeform 57"/>
          <p:cNvSpPr/>
          <p:nvPr/>
        </p:nvSpPr>
        <p:spPr>
          <a:xfrm>
            <a:off x="8813481" y="7404626"/>
            <a:ext cx="1103499" cy="1093844"/>
          </a:xfrm>
          <a:custGeom>
            <a:avLst/>
            <a:gdLst/>
            <a:ahLst/>
            <a:cxnLst/>
            <a:rect l="l" t="t" r="r" b="b"/>
            <a:pathLst>
              <a:path w="1103499" h="1093844">
                <a:moveTo>
                  <a:pt x="0" y="0"/>
                </a:moveTo>
                <a:lnTo>
                  <a:pt x="1103499" y="0"/>
                </a:lnTo>
                <a:lnTo>
                  <a:pt x="1103499" y="1093844"/>
                </a:lnTo>
                <a:lnTo>
                  <a:pt x="0" y="10938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Freeform 58"/>
          <p:cNvSpPr/>
          <p:nvPr/>
        </p:nvSpPr>
        <p:spPr>
          <a:xfrm>
            <a:off x="8690286" y="1630854"/>
            <a:ext cx="1181056" cy="1034900"/>
          </a:xfrm>
          <a:custGeom>
            <a:avLst/>
            <a:gdLst/>
            <a:ahLst/>
            <a:cxnLst/>
            <a:rect l="l" t="t" r="r" b="b"/>
            <a:pathLst>
              <a:path w="1181056" h="1034900">
                <a:moveTo>
                  <a:pt x="0" y="0"/>
                </a:moveTo>
                <a:lnTo>
                  <a:pt x="1181056" y="0"/>
                </a:lnTo>
                <a:lnTo>
                  <a:pt x="1181056" y="1034900"/>
                </a:lnTo>
                <a:lnTo>
                  <a:pt x="0" y="103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9" name="Freeform 59"/>
          <p:cNvSpPr/>
          <p:nvPr/>
        </p:nvSpPr>
        <p:spPr>
          <a:xfrm>
            <a:off x="11712592" y="2201758"/>
            <a:ext cx="1101857" cy="1093844"/>
          </a:xfrm>
          <a:custGeom>
            <a:avLst/>
            <a:gdLst/>
            <a:ahLst/>
            <a:cxnLst/>
            <a:rect l="l" t="t" r="r" b="b"/>
            <a:pathLst>
              <a:path w="1101857" h="1093844">
                <a:moveTo>
                  <a:pt x="0" y="0"/>
                </a:moveTo>
                <a:lnTo>
                  <a:pt x="1101857" y="0"/>
                </a:lnTo>
                <a:lnTo>
                  <a:pt x="1101857" y="1093844"/>
                </a:lnTo>
                <a:lnTo>
                  <a:pt x="0" y="109384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0" name="Freeform 60"/>
          <p:cNvSpPr/>
          <p:nvPr/>
        </p:nvSpPr>
        <p:spPr>
          <a:xfrm>
            <a:off x="12570263" y="4628023"/>
            <a:ext cx="1073714" cy="1073714"/>
          </a:xfrm>
          <a:custGeom>
            <a:avLst/>
            <a:gdLst/>
            <a:ahLst/>
            <a:cxnLst/>
            <a:rect l="l" t="t" r="r" b="b"/>
            <a:pathLst>
              <a:path w="1073714" h="1073714">
                <a:moveTo>
                  <a:pt x="0" y="0"/>
                </a:moveTo>
                <a:lnTo>
                  <a:pt x="1073714" y="0"/>
                </a:lnTo>
                <a:lnTo>
                  <a:pt x="1073714" y="1073714"/>
                </a:lnTo>
                <a:lnTo>
                  <a:pt x="0" y="107371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1" name="Freeform 61"/>
          <p:cNvSpPr/>
          <p:nvPr/>
        </p:nvSpPr>
        <p:spPr>
          <a:xfrm>
            <a:off x="11339535" y="6697845"/>
            <a:ext cx="1252999" cy="1252999"/>
          </a:xfrm>
          <a:custGeom>
            <a:avLst/>
            <a:gdLst/>
            <a:ahLst/>
            <a:cxnLst/>
            <a:rect l="l" t="t" r="r" b="b"/>
            <a:pathLst>
              <a:path w="1252999" h="1252999">
                <a:moveTo>
                  <a:pt x="0" y="0"/>
                </a:moveTo>
                <a:lnTo>
                  <a:pt x="1252999" y="0"/>
                </a:lnTo>
                <a:lnTo>
                  <a:pt x="1252999" y="1252999"/>
                </a:lnTo>
                <a:lnTo>
                  <a:pt x="0" y="125299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2" name="TextBox 62"/>
          <p:cNvSpPr txBox="1"/>
          <p:nvPr/>
        </p:nvSpPr>
        <p:spPr>
          <a:xfrm>
            <a:off x="6626096" y="3864928"/>
            <a:ext cx="5478270" cy="240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A2E3F9"/>
                </a:solidFill>
                <a:latin typeface="Mokoto"/>
              </a:rPr>
              <a:t>FEATURES OF MVP FOR LAUNCH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6992790" y="9835731"/>
            <a:ext cx="103688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A2E3F9"/>
                </a:solidFill>
                <a:latin typeface="Canva Sans Bold"/>
              </a:rPr>
              <a:t>Spring 2024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321695" y="4972830"/>
            <a:ext cx="3967386" cy="707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2"/>
              </a:lnSpc>
              <a:spcBef>
                <a:spcPct val="0"/>
              </a:spcBef>
            </a:pPr>
            <a:r>
              <a:rPr lang="en-US" sz="2722">
                <a:solidFill>
                  <a:srgbClr val="FFFFFF"/>
                </a:solidFill>
                <a:latin typeface="Montserrat Bold"/>
              </a:rPr>
              <a:t>BASIC AUTHENTICATION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7579274" y="729032"/>
            <a:ext cx="3400464" cy="364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2"/>
              </a:lnSpc>
              <a:spcBef>
                <a:spcPct val="0"/>
              </a:spcBef>
            </a:pPr>
            <a:r>
              <a:rPr lang="en-US" sz="2722">
                <a:solidFill>
                  <a:srgbClr val="FFFFFF"/>
                </a:solidFill>
                <a:latin typeface="Montserrat Bold"/>
              </a:rPr>
              <a:t>ID CONVERSION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303732" y="7473841"/>
            <a:ext cx="3967386" cy="707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2"/>
              </a:lnSpc>
              <a:spcBef>
                <a:spcPct val="0"/>
              </a:spcBef>
            </a:pPr>
            <a:r>
              <a:rPr lang="en-US" sz="2722">
                <a:solidFill>
                  <a:srgbClr val="FFFFFF"/>
                </a:solidFill>
                <a:latin typeface="Montserrat Bold"/>
              </a:rPr>
              <a:t>MINIMALISTIC USER INTERFACE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3266275" y="2393449"/>
            <a:ext cx="3967386" cy="707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2"/>
              </a:lnSpc>
              <a:spcBef>
                <a:spcPct val="0"/>
              </a:spcBef>
            </a:pPr>
            <a:r>
              <a:rPr lang="en-US" sz="2722">
                <a:solidFill>
                  <a:srgbClr val="FFFFFF"/>
                </a:solidFill>
                <a:latin typeface="Montserrat Bold"/>
              </a:rPr>
              <a:t>VERIFICATION FUNCTIONALITY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3950719" y="4813654"/>
            <a:ext cx="3967386" cy="707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2"/>
              </a:lnSpc>
              <a:spcBef>
                <a:spcPct val="0"/>
              </a:spcBef>
            </a:pPr>
            <a:r>
              <a:rPr lang="en-US" sz="2722">
                <a:solidFill>
                  <a:srgbClr val="FFFFFF"/>
                </a:solidFill>
                <a:latin typeface="Montserrat Bold"/>
              </a:rPr>
              <a:t>USER PROFILE MANAGEMENT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3107120" y="7447777"/>
            <a:ext cx="3967386" cy="707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2"/>
              </a:lnSpc>
              <a:spcBef>
                <a:spcPct val="0"/>
              </a:spcBef>
            </a:pPr>
            <a:r>
              <a:rPr lang="en-US" sz="2722">
                <a:solidFill>
                  <a:srgbClr val="FFFFFF"/>
                </a:solidFill>
                <a:latin typeface="Montserrat Bold"/>
              </a:rPr>
              <a:t>CROSS-PLATFORM ACCESSIBILITY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2586311" y="2335908"/>
            <a:ext cx="2684807" cy="707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2"/>
              </a:lnSpc>
              <a:spcBef>
                <a:spcPct val="0"/>
              </a:spcBef>
            </a:pPr>
            <a:r>
              <a:rPr lang="en-US" sz="2722">
                <a:solidFill>
                  <a:srgbClr val="FFFFFF"/>
                </a:solidFill>
                <a:latin typeface="Montserrat Bold"/>
              </a:rPr>
              <a:t>DIGITAL ID STORAGE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7258100" y="9241444"/>
            <a:ext cx="4161821" cy="707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2"/>
              </a:lnSpc>
              <a:spcBef>
                <a:spcPct val="0"/>
              </a:spcBef>
            </a:pPr>
            <a:r>
              <a:rPr lang="en-US" sz="2722">
                <a:solidFill>
                  <a:srgbClr val="FFFFFF"/>
                </a:solidFill>
                <a:latin typeface="Montserrat Bold"/>
              </a:rPr>
              <a:t>COMPLIANCE WITH REGULATIONS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20855" y="418782"/>
            <a:ext cx="5335065" cy="960312"/>
          </a:xfrm>
          <a:custGeom>
            <a:avLst/>
            <a:gdLst/>
            <a:ahLst/>
            <a:cxnLst/>
            <a:rect l="l" t="t" r="r" b="b"/>
            <a:pathLst>
              <a:path w="5335065" h="960312">
                <a:moveTo>
                  <a:pt x="0" y="0"/>
                </a:moveTo>
                <a:lnTo>
                  <a:pt x="5335065" y="0"/>
                </a:lnTo>
                <a:lnTo>
                  <a:pt x="5335065" y="960312"/>
                </a:lnTo>
                <a:lnTo>
                  <a:pt x="0" y="960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657722" y="-1645291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9" y="0"/>
                </a:lnTo>
                <a:lnTo>
                  <a:pt x="4130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065144" y="8229600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502708" y="4484046"/>
            <a:ext cx="3397556" cy="3397556"/>
          </a:xfrm>
          <a:custGeom>
            <a:avLst/>
            <a:gdLst/>
            <a:ahLst/>
            <a:cxnLst/>
            <a:rect l="l" t="t" r="r" b="b"/>
            <a:pathLst>
              <a:path w="3397556" h="3397556">
                <a:moveTo>
                  <a:pt x="0" y="0"/>
                </a:moveTo>
                <a:lnTo>
                  <a:pt x="3397556" y="0"/>
                </a:lnTo>
                <a:lnTo>
                  <a:pt x="3397556" y="3397556"/>
                </a:lnTo>
                <a:lnTo>
                  <a:pt x="0" y="33975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039360" y="4484046"/>
            <a:ext cx="3397556" cy="3397556"/>
          </a:xfrm>
          <a:custGeom>
            <a:avLst/>
            <a:gdLst/>
            <a:ahLst/>
            <a:cxnLst/>
            <a:rect l="l" t="t" r="r" b="b"/>
            <a:pathLst>
              <a:path w="3397556" h="3397556">
                <a:moveTo>
                  <a:pt x="0" y="0"/>
                </a:moveTo>
                <a:lnTo>
                  <a:pt x="3397556" y="0"/>
                </a:lnTo>
                <a:lnTo>
                  <a:pt x="3397556" y="3397556"/>
                </a:lnTo>
                <a:lnTo>
                  <a:pt x="0" y="33975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-10800000">
            <a:off x="12652813" y="4634150"/>
            <a:ext cx="3097347" cy="3097347"/>
            <a:chOff x="0" y="0"/>
            <a:chExt cx="495300" cy="4953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5B95B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-10800000">
            <a:off x="10422150" y="4634150"/>
            <a:ext cx="3097347" cy="3097347"/>
            <a:chOff x="0" y="0"/>
            <a:chExt cx="495300" cy="4953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8EB2D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-10800000">
            <a:off x="8017611" y="4634150"/>
            <a:ext cx="3097347" cy="3097347"/>
            <a:chOff x="0" y="0"/>
            <a:chExt cx="495300" cy="4953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5F8D9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 rot="-10800000">
            <a:off x="5613072" y="4634150"/>
            <a:ext cx="3097347" cy="3097347"/>
            <a:chOff x="0" y="0"/>
            <a:chExt cx="495300" cy="4953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27778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 rot="-10800000">
            <a:off x="3189465" y="4634150"/>
            <a:ext cx="3097347" cy="3097347"/>
            <a:chOff x="0" y="0"/>
            <a:chExt cx="495300" cy="4953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9BCCD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1391183" y="5460023"/>
            <a:ext cx="1309684" cy="1441193"/>
          </a:xfrm>
          <a:custGeom>
            <a:avLst/>
            <a:gdLst/>
            <a:ahLst/>
            <a:cxnLst/>
            <a:rect l="l" t="t" r="r" b="b"/>
            <a:pathLst>
              <a:path w="1309684" h="1441193">
                <a:moveTo>
                  <a:pt x="0" y="0"/>
                </a:moveTo>
                <a:lnTo>
                  <a:pt x="1309684" y="0"/>
                </a:lnTo>
                <a:lnTo>
                  <a:pt x="1309684" y="1441194"/>
                </a:lnTo>
                <a:lnTo>
                  <a:pt x="0" y="14411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8828730" y="5405820"/>
            <a:ext cx="1711731" cy="1572653"/>
          </a:xfrm>
          <a:custGeom>
            <a:avLst/>
            <a:gdLst/>
            <a:ahLst/>
            <a:cxnLst/>
            <a:rect l="l" t="t" r="r" b="b"/>
            <a:pathLst>
              <a:path w="1711731" h="1572653">
                <a:moveTo>
                  <a:pt x="0" y="0"/>
                </a:moveTo>
                <a:lnTo>
                  <a:pt x="1711731" y="0"/>
                </a:lnTo>
                <a:lnTo>
                  <a:pt x="1711731" y="1572653"/>
                </a:lnTo>
                <a:lnTo>
                  <a:pt x="0" y="15726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3633796" y="5561354"/>
            <a:ext cx="1417118" cy="1417118"/>
          </a:xfrm>
          <a:custGeom>
            <a:avLst/>
            <a:gdLst/>
            <a:ahLst/>
            <a:cxnLst/>
            <a:rect l="l" t="t" r="r" b="b"/>
            <a:pathLst>
              <a:path w="1417118" h="1417118">
                <a:moveTo>
                  <a:pt x="0" y="0"/>
                </a:moveTo>
                <a:lnTo>
                  <a:pt x="1417119" y="0"/>
                </a:lnTo>
                <a:lnTo>
                  <a:pt x="1417119" y="1417119"/>
                </a:lnTo>
                <a:lnTo>
                  <a:pt x="0" y="14171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3810647" y="5466088"/>
            <a:ext cx="1814486" cy="1408495"/>
          </a:xfrm>
          <a:custGeom>
            <a:avLst/>
            <a:gdLst/>
            <a:ahLst/>
            <a:cxnLst/>
            <a:rect l="l" t="t" r="r" b="b"/>
            <a:pathLst>
              <a:path w="1814486" h="1408495">
                <a:moveTo>
                  <a:pt x="0" y="0"/>
                </a:moveTo>
                <a:lnTo>
                  <a:pt x="1814486" y="0"/>
                </a:lnTo>
                <a:lnTo>
                  <a:pt x="1814486" y="1408495"/>
                </a:lnTo>
                <a:lnTo>
                  <a:pt x="0" y="14084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6502590" y="5477615"/>
            <a:ext cx="1318311" cy="1429063"/>
          </a:xfrm>
          <a:custGeom>
            <a:avLst/>
            <a:gdLst/>
            <a:ahLst/>
            <a:cxnLst/>
            <a:rect l="l" t="t" r="r" b="b"/>
            <a:pathLst>
              <a:path w="1318311" h="1429063">
                <a:moveTo>
                  <a:pt x="0" y="0"/>
                </a:moveTo>
                <a:lnTo>
                  <a:pt x="1318311" y="0"/>
                </a:lnTo>
                <a:lnTo>
                  <a:pt x="1318311" y="1429063"/>
                </a:lnTo>
                <a:lnTo>
                  <a:pt x="0" y="142906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362544" y="895350"/>
            <a:ext cx="15562912" cy="116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70"/>
              </a:lnSpc>
            </a:pPr>
            <a:r>
              <a:rPr lang="en-US" sz="6835">
                <a:solidFill>
                  <a:srgbClr val="A2E3F9"/>
                </a:solidFill>
                <a:latin typeface="Mokoto"/>
              </a:rPr>
              <a:t>KEY METRICS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35065" y="3039227"/>
            <a:ext cx="5444283" cy="1254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4"/>
              </a:lnSpc>
            </a:pPr>
            <a:r>
              <a:rPr lang="en-US" sz="2367">
                <a:solidFill>
                  <a:srgbClr val="FFFFFF"/>
                </a:solidFill>
                <a:latin typeface="Montserrat Bold"/>
              </a:rPr>
              <a:t>NUMBER OF SUCCESSFUL ID AUTHORIZATIONS PER MONTH/QUARTER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440295" y="8010544"/>
            <a:ext cx="3695609" cy="83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4"/>
              </a:lnSpc>
            </a:pPr>
            <a:r>
              <a:rPr lang="en-US" sz="2367">
                <a:solidFill>
                  <a:srgbClr val="FFFFFF"/>
                </a:solidFill>
                <a:latin typeface="Montserrat Bold"/>
              </a:rPr>
              <a:t>SECURITY BREACHES/INCIDENTS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836791" y="3884657"/>
            <a:ext cx="3695609" cy="416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4"/>
              </a:lnSpc>
            </a:pPr>
            <a:r>
              <a:rPr lang="en-US" sz="2367">
                <a:solidFill>
                  <a:srgbClr val="FFFFFF"/>
                </a:solidFill>
                <a:latin typeface="Montserrat Bold"/>
              </a:rPr>
              <a:t>USER RETENTION RATE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123018" y="8010544"/>
            <a:ext cx="3695609" cy="83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4"/>
              </a:lnSpc>
            </a:pPr>
            <a:r>
              <a:rPr lang="en-US" sz="2367">
                <a:solidFill>
                  <a:srgbClr val="FFFFFF"/>
                </a:solidFill>
                <a:latin typeface="Montserrat Bold"/>
              </a:rPr>
              <a:t>PLATFORM UPTIME AND RELIABILITY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502708" y="3458327"/>
            <a:ext cx="3695609" cy="83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4"/>
              </a:lnSpc>
            </a:pPr>
            <a:r>
              <a:rPr lang="en-US" sz="2367">
                <a:solidFill>
                  <a:srgbClr val="FFFFFF"/>
                </a:solidFill>
                <a:latin typeface="Montserrat Bold"/>
              </a:rPr>
              <a:t>USER ENGAGEMENT RATE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992790" y="9864470"/>
            <a:ext cx="103688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A2E3F9"/>
                </a:solidFill>
                <a:latin typeface="Canva Sans Bold"/>
              </a:rPr>
              <a:t>Spring 2024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99231" y="548544"/>
            <a:ext cx="5335065" cy="960312"/>
          </a:xfrm>
          <a:custGeom>
            <a:avLst/>
            <a:gdLst/>
            <a:ahLst/>
            <a:cxnLst/>
            <a:rect l="l" t="t" r="r" b="b"/>
            <a:pathLst>
              <a:path w="5335065" h="960312">
                <a:moveTo>
                  <a:pt x="0" y="0"/>
                </a:moveTo>
                <a:lnTo>
                  <a:pt x="5335065" y="0"/>
                </a:lnTo>
                <a:lnTo>
                  <a:pt x="5335065" y="960312"/>
                </a:lnTo>
                <a:lnTo>
                  <a:pt x="0" y="960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194156" y="-1238000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761987" y="8071425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2665580">
            <a:off x="2905406" y="3741939"/>
            <a:ext cx="3061373" cy="30613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F8D9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2665580">
            <a:off x="5034524" y="5927240"/>
            <a:ext cx="3061373" cy="306137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BCC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2665580">
            <a:off x="7202066" y="3790447"/>
            <a:ext cx="3061373" cy="306137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181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2665580">
            <a:off x="11498860" y="3815159"/>
            <a:ext cx="3061373" cy="306137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8BA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2665580">
            <a:off x="9329790" y="5955056"/>
            <a:ext cx="3061373" cy="306137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799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6063108" y="5851464"/>
            <a:ext cx="1075188" cy="1005301"/>
          </a:xfrm>
          <a:custGeom>
            <a:avLst/>
            <a:gdLst/>
            <a:ahLst/>
            <a:cxnLst/>
            <a:rect l="l" t="t" r="r" b="b"/>
            <a:pathLst>
              <a:path w="1075188" h="1005301">
                <a:moveTo>
                  <a:pt x="0" y="0"/>
                </a:moveTo>
                <a:lnTo>
                  <a:pt x="1075188" y="0"/>
                </a:lnTo>
                <a:lnTo>
                  <a:pt x="1075188" y="1005301"/>
                </a:lnTo>
                <a:lnTo>
                  <a:pt x="0" y="10053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8218313" y="3924201"/>
            <a:ext cx="1029013" cy="1032887"/>
          </a:xfrm>
          <a:custGeom>
            <a:avLst/>
            <a:gdLst/>
            <a:ahLst/>
            <a:cxnLst/>
            <a:rect l="l" t="t" r="r" b="b"/>
            <a:pathLst>
              <a:path w="1029013" h="1032887">
                <a:moveTo>
                  <a:pt x="0" y="0"/>
                </a:moveTo>
                <a:lnTo>
                  <a:pt x="1029013" y="0"/>
                </a:lnTo>
                <a:lnTo>
                  <a:pt x="1029013" y="1032886"/>
                </a:lnTo>
                <a:lnTo>
                  <a:pt x="0" y="10328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3946070" y="3744478"/>
            <a:ext cx="980044" cy="1031626"/>
          </a:xfrm>
          <a:custGeom>
            <a:avLst/>
            <a:gdLst/>
            <a:ahLst/>
            <a:cxnLst/>
            <a:rect l="l" t="t" r="r" b="b"/>
            <a:pathLst>
              <a:path w="980044" h="1031626">
                <a:moveTo>
                  <a:pt x="0" y="0"/>
                </a:moveTo>
                <a:lnTo>
                  <a:pt x="980045" y="0"/>
                </a:lnTo>
                <a:lnTo>
                  <a:pt x="980045" y="1031626"/>
                </a:lnTo>
                <a:lnTo>
                  <a:pt x="0" y="1031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0271174" y="5947330"/>
            <a:ext cx="1055592" cy="1055592"/>
          </a:xfrm>
          <a:custGeom>
            <a:avLst/>
            <a:gdLst/>
            <a:ahLst/>
            <a:cxnLst/>
            <a:rect l="l" t="t" r="r" b="b"/>
            <a:pathLst>
              <a:path w="1055592" h="1055592">
                <a:moveTo>
                  <a:pt x="0" y="0"/>
                </a:moveTo>
                <a:lnTo>
                  <a:pt x="1055593" y="0"/>
                </a:lnTo>
                <a:lnTo>
                  <a:pt x="1055593" y="1055592"/>
                </a:lnTo>
                <a:lnTo>
                  <a:pt x="0" y="10555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2535662" y="3924201"/>
            <a:ext cx="1101746" cy="1032887"/>
          </a:xfrm>
          <a:custGeom>
            <a:avLst/>
            <a:gdLst/>
            <a:ahLst/>
            <a:cxnLst/>
            <a:rect l="l" t="t" r="r" b="b"/>
            <a:pathLst>
              <a:path w="1101746" h="1032887">
                <a:moveTo>
                  <a:pt x="0" y="0"/>
                </a:moveTo>
                <a:lnTo>
                  <a:pt x="1101745" y="0"/>
                </a:lnTo>
                <a:lnTo>
                  <a:pt x="1101745" y="1032886"/>
                </a:lnTo>
                <a:lnTo>
                  <a:pt x="0" y="10328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1362544" y="1114396"/>
            <a:ext cx="15562912" cy="1136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90"/>
              </a:lnSpc>
            </a:pPr>
            <a:r>
              <a:rPr lang="en-US" sz="6635">
                <a:solidFill>
                  <a:srgbClr val="A2E3F9"/>
                </a:solidFill>
                <a:latin typeface="Mokoto"/>
              </a:rPr>
              <a:t>OPERATIONAL NEEDS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181975" y="4957087"/>
            <a:ext cx="2566808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4"/>
              </a:lnSpc>
            </a:pPr>
            <a:r>
              <a:rPr lang="en-US" sz="2161">
                <a:solidFill>
                  <a:srgbClr val="FFFDFB"/>
                </a:solidFill>
                <a:latin typeface="Nourd Bold"/>
              </a:rPr>
              <a:t>USER SUPPORT TEAM WITH GOVERNMENT LIAISON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317298" y="7217941"/>
            <a:ext cx="2566808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9"/>
              </a:lnSpc>
              <a:spcBef>
                <a:spcPct val="0"/>
              </a:spcBef>
            </a:pPr>
            <a:r>
              <a:rPr lang="en-US" sz="1999">
                <a:solidFill>
                  <a:srgbClr val="FFFDFB"/>
                </a:solidFill>
                <a:latin typeface="Nourd Bold"/>
              </a:rPr>
              <a:t>TECHNICAL OPERATIONS TEAM FOR GOVERNMENT COMPLIANCE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449416" y="5202705"/>
            <a:ext cx="2566808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9"/>
              </a:lnSpc>
              <a:spcBef>
                <a:spcPct val="0"/>
              </a:spcBef>
            </a:pPr>
            <a:r>
              <a:rPr lang="en-US" sz="1999">
                <a:solidFill>
                  <a:srgbClr val="FFFDFB"/>
                </a:solidFill>
                <a:latin typeface="Nourd Bold"/>
              </a:rPr>
              <a:t>GOVERNMENT PARTNERSHIP PROPOSAL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13958" y="7227466"/>
            <a:ext cx="2566808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DFB"/>
                </a:solidFill>
                <a:latin typeface="Nourd Bold"/>
              </a:rPr>
              <a:t>DATABASE MANAGEMENT &amp; COMPLIANCE SOLUTIONS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489037" y="5153025"/>
            <a:ext cx="3072098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DFB"/>
                </a:solidFill>
                <a:latin typeface="Nourd Bold"/>
              </a:rPr>
              <a:t>THIRD-PARTY VENDORS FOR STORAGE &amp; SECURITY ENHANCEMENT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992790" y="9828337"/>
            <a:ext cx="103688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A2E3F9"/>
                </a:solidFill>
                <a:latin typeface="Canva Sans Bold"/>
              </a:rPr>
              <a:t>Spring 2024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99231" y="339245"/>
            <a:ext cx="5335065" cy="960312"/>
          </a:xfrm>
          <a:custGeom>
            <a:avLst/>
            <a:gdLst/>
            <a:ahLst/>
            <a:cxnLst/>
            <a:rect l="l" t="t" r="r" b="b"/>
            <a:pathLst>
              <a:path w="5335065" h="960312">
                <a:moveTo>
                  <a:pt x="0" y="0"/>
                </a:moveTo>
                <a:lnTo>
                  <a:pt x="5335065" y="0"/>
                </a:lnTo>
                <a:lnTo>
                  <a:pt x="5335065" y="960311"/>
                </a:lnTo>
                <a:lnTo>
                  <a:pt x="0" y="9603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53701" y="-892019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761987" y="8402590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62544" y="689430"/>
            <a:ext cx="15562912" cy="1162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30"/>
              </a:lnSpc>
            </a:pPr>
            <a:r>
              <a:rPr lang="en-US" sz="6735">
                <a:solidFill>
                  <a:srgbClr val="A2E3F9"/>
                </a:solidFill>
                <a:latin typeface="Mokoto"/>
              </a:rPr>
              <a:t>PROJECTED COSTS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92790" y="9813829"/>
            <a:ext cx="103688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A2E3F9"/>
                </a:solidFill>
                <a:latin typeface="Canva Sans Bold"/>
              </a:rPr>
              <a:t>Spring 2024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532926" y="2847129"/>
            <a:ext cx="8686030" cy="5714358"/>
            <a:chOff x="0" y="0"/>
            <a:chExt cx="2462589" cy="16200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62589" cy="1620086"/>
            </a:xfrm>
            <a:custGeom>
              <a:avLst/>
              <a:gdLst/>
              <a:ahLst/>
              <a:cxnLst/>
              <a:rect l="l" t="t" r="r" b="b"/>
              <a:pathLst>
                <a:path w="2462589" h="1620086">
                  <a:moveTo>
                    <a:pt x="62391" y="0"/>
                  </a:moveTo>
                  <a:lnTo>
                    <a:pt x="2400197" y="0"/>
                  </a:lnTo>
                  <a:cubicBezTo>
                    <a:pt x="2416745" y="0"/>
                    <a:pt x="2432614" y="6573"/>
                    <a:pt x="2444315" y="18274"/>
                  </a:cubicBezTo>
                  <a:cubicBezTo>
                    <a:pt x="2456015" y="29975"/>
                    <a:pt x="2462589" y="45844"/>
                    <a:pt x="2462589" y="62391"/>
                  </a:cubicBezTo>
                  <a:lnTo>
                    <a:pt x="2462589" y="1557694"/>
                  </a:lnTo>
                  <a:cubicBezTo>
                    <a:pt x="2462589" y="1592152"/>
                    <a:pt x="2434655" y="1620086"/>
                    <a:pt x="2400197" y="1620086"/>
                  </a:cubicBezTo>
                  <a:lnTo>
                    <a:pt x="62391" y="1620086"/>
                  </a:lnTo>
                  <a:cubicBezTo>
                    <a:pt x="27934" y="1620086"/>
                    <a:pt x="0" y="1592152"/>
                    <a:pt x="0" y="1557694"/>
                  </a:cubicBezTo>
                  <a:lnTo>
                    <a:pt x="0" y="62391"/>
                  </a:lnTo>
                  <a:cubicBezTo>
                    <a:pt x="0" y="27934"/>
                    <a:pt x="27934" y="0"/>
                    <a:pt x="62391" y="0"/>
                  </a:cubicBezTo>
                  <a:close/>
                </a:path>
              </a:pathLst>
            </a:custGeom>
            <a:solidFill>
              <a:srgbClr val="C7D0D8"/>
            </a:solidFill>
            <a:ln w="57150" cap="rnd">
              <a:solidFill>
                <a:srgbClr val="2D2D2D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462589" cy="1620086"/>
            </a:xfrm>
            <a:prstGeom prst="rect">
              <a:avLst/>
            </a:prstGeom>
          </p:spPr>
          <p:txBody>
            <a:bodyPr lIns="32811" tIns="32811" rIns="32811" bIns="32811" rtlCol="0" anchor="ctr"/>
            <a:lstStyle/>
            <a:p>
              <a:pPr algn="ctr">
                <a:lnSpc>
                  <a:spcPts val="186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882988" y="5662710"/>
            <a:ext cx="4408458" cy="429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8"/>
              </a:lnSpc>
            </a:pPr>
            <a:r>
              <a:rPr lang="en-US" sz="2200">
                <a:solidFill>
                  <a:srgbClr val="2D2D2D"/>
                </a:solidFill>
                <a:latin typeface="Montserrat Bold"/>
              </a:rPr>
              <a:t>$9,500 x 12 = $114,000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82988" y="3158298"/>
            <a:ext cx="6465071" cy="180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7"/>
              </a:lnSpc>
            </a:pPr>
            <a:r>
              <a:rPr lang="en-US" sz="2199">
                <a:solidFill>
                  <a:srgbClr val="2D2D2D"/>
                </a:solidFill>
                <a:latin typeface="Montserrat Bold"/>
              </a:rPr>
              <a:t>TOTAL DEVELOPMENT TEAM COSTS = $240,000 + $14,400 = $254,400 ANNUALLY </a:t>
            </a:r>
          </a:p>
          <a:p>
            <a:pPr>
              <a:lnSpc>
                <a:spcPts val="3607"/>
              </a:lnSpc>
            </a:pPr>
            <a:r>
              <a:rPr lang="en-US" sz="2199">
                <a:solidFill>
                  <a:srgbClr val="2D2D2D"/>
                </a:solidFill>
                <a:latin typeface="Montserrat Bold"/>
              </a:rPr>
              <a:t>2 Engineers x $120,000 = $240,000/ year </a:t>
            </a:r>
          </a:p>
          <a:p>
            <a:pPr>
              <a:lnSpc>
                <a:spcPts val="3607"/>
              </a:lnSpc>
            </a:pPr>
            <a:r>
              <a:rPr lang="en-US" sz="2199">
                <a:solidFill>
                  <a:srgbClr val="2D2D2D"/>
                </a:solidFill>
                <a:latin typeface="Montserrat Bold"/>
              </a:rPr>
              <a:t>Intern costs = $30 x 20 x 24 = $14,400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198319" y="5331860"/>
            <a:ext cx="441568" cy="44156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8D9D"/>
            </a:solidFill>
            <a:ln w="47625" cap="sq">
              <a:solidFill>
                <a:srgbClr val="2D2D2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198319" y="3263703"/>
            <a:ext cx="441568" cy="44156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2A9DD"/>
            </a:solidFill>
            <a:ln w="47625" cap="sq">
              <a:solidFill>
                <a:srgbClr val="2D2D2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198319" y="6394982"/>
            <a:ext cx="441568" cy="44156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w="47625" cap="sq">
              <a:solidFill>
                <a:srgbClr val="2D2D2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748503" y="5350910"/>
            <a:ext cx="3520831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 Bold"/>
              </a:rPr>
              <a:t>OPERATIONAL COSTS</a:t>
            </a:r>
          </a:p>
        </p:txBody>
      </p:sp>
      <p:sp>
        <p:nvSpPr>
          <p:cNvPr id="23" name="Freeform 23"/>
          <p:cNvSpPr/>
          <p:nvPr/>
        </p:nvSpPr>
        <p:spPr>
          <a:xfrm>
            <a:off x="12071511" y="2623361"/>
            <a:ext cx="3282190" cy="1796253"/>
          </a:xfrm>
          <a:custGeom>
            <a:avLst/>
            <a:gdLst/>
            <a:ahLst/>
            <a:cxnLst/>
            <a:rect l="l" t="t" r="r" b="b"/>
            <a:pathLst>
              <a:path w="3282190" h="1796253">
                <a:moveTo>
                  <a:pt x="0" y="0"/>
                </a:moveTo>
                <a:lnTo>
                  <a:pt x="3282190" y="0"/>
                </a:lnTo>
                <a:lnTo>
                  <a:pt x="3282190" y="1796253"/>
                </a:lnTo>
                <a:lnTo>
                  <a:pt x="0" y="17962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9340550" y="3194311"/>
            <a:ext cx="5684072" cy="5684072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2D2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endParaRPr/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6668" y="2710429"/>
            <a:ext cx="6651835" cy="6651835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0215773" y="4996946"/>
            <a:ext cx="154624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0"/>
              </a:lnSpc>
            </a:pPr>
            <a:r>
              <a:rPr lang="en-US" sz="3275">
                <a:solidFill>
                  <a:srgbClr val="FFFFFF"/>
                </a:solidFill>
                <a:latin typeface="Montserrat Bold"/>
              </a:rPr>
              <a:t>30.8%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614100" y="6120466"/>
            <a:ext cx="151562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0"/>
              </a:lnSpc>
            </a:pPr>
            <a:r>
              <a:rPr lang="en-US" sz="3275">
                <a:solidFill>
                  <a:srgbClr val="FFFFFF"/>
                </a:solidFill>
                <a:latin typeface="Montserrat Bold"/>
              </a:rPr>
              <a:t>68.8%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82586" y="3521487"/>
            <a:ext cx="122188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0"/>
              </a:lnSpc>
            </a:pPr>
            <a:r>
              <a:rPr lang="en-US" sz="3275">
                <a:solidFill>
                  <a:srgbClr val="FFFFFF"/>
                </a:solidFill>
                <a:latin typeface="Montserrat Bold"/>
              </a:rPr>
              <a:t>0.4%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882988" y="6414032"/>
            <a:ext cx="5873156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 Bold"/>
              </a:rPr>
              <a:t>TOTAL INFRASTRUCTURE COSTS INFRASTRUCTURE: $135 X 12 = $1,620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419103" y="7442097"/>
            <a:ext cx="6093940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Montserrat Bold"/>
              </a:rPr>
              <a:t>TOTAL YEAR 1 COSTS: $370,020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753" y="366324"/>
            <a:ext cx="5335065" cy="960312"/>
          </a:xfrm>
          <a:custGeom>
            <a:avLst/>
            <a:gdLst/>
            <a:ahLst/>
            <a:cxnLst/>
            <a:rect l="l" t="t" r="r" b="b"/>
            <a:pathLst>
              <a:path w="5335065" h="960312">
                <a:moveTo>
                  <a:pt x="0" y="0"/>
                </a:moveTo>
                <a:lnTo>
                  <a:pt x="5335065" y="0"/>
                </a:lnTo>
                <a:lnTo>
                  <a:pt x="5335065" y="960312"/>
                </a:lnTo>
                <a:lnTo>
                  <a:pt x="0" y="960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6992790" y="9799320"/>
            <a:ext cx="103688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040606"/>
                </a:solidFill>
                <a:latin typeface="Canva Sans Bold"/>
              </a:rPr>
              <a:t>Spring 2024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3117502"/>
            <a:ext cx="5251171" cy="1136398"/>
            <a:chOff x="0" y="0"/>
            <a:chExt cx="818332" cy="1770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8332" cy="177094"/>
            </a:xfrm>
            <a:custGeom>
              <a:avLst/>
              <a:gdLst/>
              <a:ahLst/>
              <a:cxnLst/>
              <a:rect l="l" t="t" r="r" b="b"/>
              <a:pathLst>
                <a:path w="818332" h="177094">
                  <a:moveTo>
                    <a:pt x="29486" y="0"/>
                  </a:moveTo>
                  <a:lnTo>
                    <a:pt x="788846" y="0"/>
                  </a:lnTo>
                  <a:cubicBezTo>
                    <a:pt x="805131" y="0"/>
                    <a:pt x="818332" y="13202"/>
                    <a:pt x="818332" y="29486"/>
                  </a:cubicBezTo>
                  <a:lnTo>
                    <a:pt x="818332" y="147608"/>
                  </a:lnTo>
                  <a:cubicBezTo>
                    <a:pt x="818332" y="155428"/>
                    <a:pt x="815226" y="162928"/>
                    <a:pt x="809696" y="168458"/>
                  </a:cubicBezTo>
                  <a:cubicBezTo>
                    <a:pt x="804166" y="173987"/>
                    <a:pt x="796666" y="177094"/>
                    <a:pt x="788846" y="177094"/>
                  </a:cubicBezTo>
                  <a:lnTo>
                    <a:pt x="29486" y="177094"/>
                  </a:lnTo>
                  <a:cubicBezTo>
                    <a:pt x="13202" y="177094"/>
                    <a:pt x="0" y="163892"/>
                    <a:pt x="0" y="147608"/>
                  </a:cubicBezTo>
                  <a:lnTo>
                    <a:pt x="0" y="29486"/>
                  </a:lnTo>
                  <a:cubicBezTo>
                    <a:pt x="0" y="13202"/>
                    <a:pt x="13202" y="0"/>
                    <a:pt x="29486" y="0"/>
                  </a:cubicBezTo>
                  <a:close/>
                </a:path>
              </a:pathLst>
            </a:custGeom>
            <a:solidFill>
              <a:srgbClr val="C7D0D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18332" cy="167569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399">
                  <a:solidFill>
                    <a:srgbClr val="040606"/>
                  </a:solidFill>
                  <a:latin typeface="Montserrat Bold"/>
                </a:rPr>
                <a:t>GOVERNMENT COOPERATION SETBACKS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421730"/>
            <a:ext cx="5251171" cy="1131499"/>
            <a:chOff x="0" y="0"/>
            <a:chExt cx="818332" cy="1763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8332" cy="176331"/>
            </a:xfrm>
            <a:custGeom>
              <a:avLst/>
              <a:gdLst/>
              <a:ahLst/>
              <a:cxnLst/>
              <a:rect l="l" t="t" r="r" b="b"/>
              <a:pathLst>
                <a:path w="818332" h="176331">
                  <a:moveTo>
                    <a:pt x="29486" y="0"/>
                  </a:moveTo>
                  <a:lnTo>
                    <a:pt x="788846" y="0"/>
                  </a:lnTo>
                  <a:cubicBezTo>
                    <a:pt x="805131" y="0"/>
                    <a:pt x="818332" y="13202"/>
                    <a:pt x="818332" y="29486"/>
                  </a:cubicBezTo>
                  <a:lnTo>
                    <a:pt x="818332" y="146844"/>
                  </a:lnTo>
                  <a:cubicBezTo>
                    <a:pt x="818332" y="163129"/>
                    <a:pt x="805131" y="176331"/>
                    <a:pt x="788846" y="176331"/>
                  </a:cubicBezTo>
                  <a:lnTo>
                    <a:pt x="29486" y="176331"/>
                  </a:lnTo>
                  <a:cubicBezTo>
                    <a:pt x="21666" y="176331"/>
                    <a:pt x="14166" y="173224"/>
                    <a:pt x="8636" y="167694"/>
                  </a:cubicBezTo>
                  <a:cubicBezTo>
                    <a:pt x="3107" y="162164"/>
                    <a:pt x="0" y="154664"/>
                    <a:pt x="0" y="146844"/>
                  </a:cubicBezTo>
                  <a:lnTo>
                    <a:pt x="0" y="29486"/>
                  </a:lnTo>
                  <a:cubicBezTo>
                    <a:pt x="0" y="13202"/>
                    <a:pt x="13202" y="0"/>
                    <a:pt x="29486" y="0"/>
                  </a:cubicBezTo>
                  <a:close/>
                </a:path>
              </a:pathLst>
            </a:custGeom>
            <a:solidFill>
              <a:srgbClr val="C7D0D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525"/>
              <a:ext cx="818332" cy="166806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399">
                  <a:solidFill>
                    <a:srgbClr val="040606"/>
                  </a:solidFill>
                  <a:latin typeface="Montserrat Bold"/>
                </a:rPr>
                <a:t>DATA SECURITY APPREHENSION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5705629"/>
            <a:ext cx="5251171" cy="1136398"/>
            <a:chOff x="0" y="0"/>
            <a:chExt cx="818332" cy="1770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8332" cy="177094"/>
            </a:xfrm>
            <a:custGeom>
              <a:avLst/>
              <a:gdLst/>
              <a:ahLst/>
              <a:cxnLst/>
              <a:rect l="l" t="t" r="r" b="b"/>
              <a:pathLst>
                <a:path w="818332" h="177094">
                  <a:moveTo>
                    <a:pt x="29486" y="0"/>
                  </a:moveTo>
                  <a:lnTo>
                    <a:pt x="788846" y="0"/>
                  </a:lnTo>
                  <a:cubicBezTo>
                    <a:pt x="805131" y="0"/>
                    <a:pt x="818332" y="13202"/>
                    <a:pt x="818332" y="29486"/>
                  </a:cubicBezTo>
                  <a:lnTo>
                    <a:pt x="818332" y="147608"/>
                  </a:lnTo>
                  <a:cubicBezTo>
                    <a:pt x="818332" y="155428"/>
                    <a:pt x="815226" y="162928"/>
                    <a:pt x="809696" y="168458"/>
                  </a:cubicBezTo>
                  <a:cubicBezTo>
                    <a:pt x="804166" y="173987"/>
                    <a:pt x="796666" y="177094"/>
                    <a:pt x="788846" y="177094"/>
                  </a:cubicBezTo>
                  <a:lnTo>
                    <a:pt x="29486" y="177094"/>
                  </a:lnTo>
                  <a:cubicBezTo>
                    <a:pt x="13202" y="177094"/>
                    <a:pt x="0" y="163892"/>
                    <a:pt x="0" y="147608"/>
                  </a:cubicBezTo>
                  <a:lnTo>
                    <a:pt x="0" y="29486"/>
                  </a:lnTo>
                  <a:cubicBezTo>
                    <a:pt x="0" y="13202"/>
                    <a:pt x="13202" y="0"/>
                    <a:pt x="29486" y="0"/>
                  </a:cubicBezTo>
                  <a:close/>
                </a:path>
              </a:pathLst>
            </a:custGeom>
            <a:solidFill>
              <a:srgbClr val="C7D0D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818332" cy="167569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399">
                  <a:solidFill>
                    <a:srgbClr val="040606"/>
                  </a:solidFill>
                  <a:latin typeface="Montserrat Bold"/>
                </a:rPr>
                <a:t>REGULATORY COMPLIANCE SHIFTS 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-1933944" y="8106972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028700" y="6994427"/>
            <a:ext cx="5251171" cy="1136398"/>
            <a:chOff x="0" y="0"/>
            <a:chExt cx="818332" cy="17709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8332" cy="177094"/>
            </a:xfrm>
            <a:custGeom>
              <a:avLst/>
              <a:gdLst/>
              <a:ahLst/>
              <a:cxnLst/>
              <a:rect l="l" t="t" r="r" b="b"/>
              <a:pathLst>
                <a:path w="818332" h="177094">
                  <a:moveTo>
                    <a:pt x="29486" y="0"/>
                  </a:moveTo>
                  <a:lnTo>
                    <a:pt x="788846" y="0"/>
                  </a:lnTo>
                  <a:cubicBezTo>
                    <a:pt x="805131" y="0"/>
                    <a:pt x="818332" y="13202"/>
                    <a:pt x="818332" y="29486"/>
                  </a:cubicBezTo>
                  <a:lnTo>
                    <a:pt x="818332" y="147608"/>
                  </a:lnTo>
                  <a:cubicBezTo>
                    <a:pt x="818332" y="155428"/>
                    <a:pt x="815226" y="162928"/>
                    <a:pt x="809696" y="168458"/>
                  </a:cubicBezTo>
                  <a:cubicBezTo>
                    <a:pt x="804166" y="173987"/>
                    <a:pt x="796666" y="177094"/>
                    <a:pt x="788846" y="177094"/>
                  </a:cubicBezTo>
                  <a:lnTo>
                    <a:pt x="29486" y="177094"/>
                  </a:lnTo>
                  <a:cubicBezTo>
                    <a:pt x="13202" y="177094"/>
                    <a:pt x="0" y="163892"/>
                    <a:pt x="0" y="147608"/>
                  </a:cubicBezTo>
                  <a:lnTo>
                    <a:pt x="0" y="29486"/>
                  </a:lnTo>
                  <a:cubicBezTo>
                    <a:pt x="0" y="13202"/>
                    <a:pt x="13202" y="0"/>
                    <a:pt x="29486" y="0"/>
                  </a:cubicBezTo>
                  <a:close/>
                </a:path>
              </a:pathLst>
            </a:custGeom>
            <a:solidFill>
              <a:srgbClr val="C7D0D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525"/>
              <a:ext cx="818332" cy="167569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399">
                  <a:solidFill>
                    <a:srgbClr val="040606"/>
                  </a:solidFill>
                  <a:latin typeface="Montserrat Bold"/>
                </a:rPr>
                <a:t>ENCRYPTION VULNERABILITIES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8287667"/>
            <a:ext cx="5251171" cy="1136398"/>
            <a:chOff x="0" y="0"/>
            <a:chExt cx="818332" cy="17709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8332" cy="177094"/>
            </a:xfrm>
            <a:custGeom>
              <a:avLst/>
              <a:gdLst/>
              <a:ahLst/>
              <a:cxnLst/>
              <a:rect l="l" t="t" r="r" b="b"/>
              <a:pathLst>
                <a:path w="818332" h="177094">
                  <a:moveTo>
                    <a:pt x="29486" y="0"/>
                  </a:moveTo>
                  <a:lnTo>
                    <a:pt x="788846" y="0"/>
                  </a:lnTo>
                  <a:cubicBezTo>
                    <a:pt x="805131" y="0"/>
                    <a:pt x="818332" y="13202"/>
                    <a:pt x="818332" y="29486"/>
                  </a:cubicBezTo>
                  <a:lnTo>
                    <a:pt x="818332" y="147608"/>
                  </a:lnTo>
                  <a:cubicBezTo>
                    <a:pt x="818332" y="155428"/>
                    <a:pt x="815226" y="162928"/>
                    <a:pt x="809696" y="168458"/>
                  </a:cubicBezTo>
                  <a:cubicBezTo>
                    <a:pt x="804166" y="173987"/>
                    <a:pt x="796666" y="177094"/>
                    <a:pt x="788846" y="177094"/>
                  </a:cubicBezTo>
                  <a:lnTo>
                    <a:pt x="29486" y="177094"/>
                  </a:lnTo>
                  <a:cubicBezTo>
                    <a:pt x="13202" y="177094"/>
                    <a:pt x="0" y="163892"/>
                    <a:pt x="0" y="147608"/>
                  </a:cubicBezTo>
                  <a:lnTo>
                    <a:pt x="0" y="29486"/>
                  </a:lnTo>
                  <a:cubicBezTo>
                    <a:pt x="0" y="13202"/>
                    <a:pt x="13202" y="0"/>
                    <a:pt x="29486" y="0"/>
                  </a:cubicBezTo>
                  <a:close/>
                </a:path>
              </a:pathLst>
            </a:custGeom>
            <a:solidFill>
              <a:srgbClr val="C7D0D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525"/>
              <a:ext cx="818332" cy="167569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399">
                  <a:solidFill>
                    <a:srgbClr val="040606"/>
                  </a:solidFill>
                  <a:latin typeface="Montserrat Bold"/>
                </a:rPr>
                <a:t>RELUCTANCE TO SWITCH 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5446088" y="-1037795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9" y="0"/>
                </a:lnTo>
                <a:lnTo>
                  <a:pt x="4130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6433921" y="2990818"/>
            <a:ext cx="10825379" cy="1306954"/>
            <a:chOff x="0" y="0"/>
            <a:chExt cx="1687006" cy="20367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687006" cy="203673"/>
            </a:xfrm>
            <a:custGeom>
              <a:avLst/>
              <a:gdLst/>
              <a:ahLst/>
              <a:cxnLst/>
              <a:rect l="l" t="t" r="r" b="b"/>
              <a:pathLst>
                <a:path w="1687006" h="203673">
                  <a:moveTo>
                    <a:pt x="14303" y="0"/>
                  </a:moveTo>
                  <a:lnTo>
                    <a:pt x="1672703" y="0"/>
                  </a:lnTo>
                  <a:cubicBezTo>
                    <a:pt x="1676496" y="0"/>
                    <a:pt x="1680134" y="1507"/>
                    <a:pt x="1682816" y="4189"/>
                  </a:cubicBezTo>
                  <a:cubicBezTo>
                    <a:pt x="1685499" y="6872"/>
                    <a:pt x="1687006" y="10510"/>
                    <a:pt x="1687006" y="14303"/>
                  </a:cubicBezTo>
                  <a:lnTo>
                    <a:pt x="1687006" y="189370"/>
                  </a:lnTo>
                  <a:cubicBezTo>
                    <a:pt x="1687006" y="193163"/>
                    <a:pt x="1685499" y="196801"/>
                    <a:pt x="1682816" y="199484"/>
                  </a:cubicBezTo>
                  <a:cubicBezTo>
                    <a:pt x="1680134" y="202166"/>
                    <a:pt x="1676496" y="203673"/>
                    <a:pt x="1672703" y="203673"/>
                  </a:cubicBezTo>
                  <a:lnTo>
                    <a:pt x="14303" y="203673"/>
                  </a:lnTo>
                  <a:cubicBezTo>
                    <a:pt x="10510" y="203673"/>
                    <a:pt x="6872" y="202166"/>
                    <a:pt x="4189" y="199484"/>
                  </a:cubicBezTo>
                  <a:cubicBezTo>
                    <a:pt x="1507" y="196801"/>
                    <a:pt x="0" y="193163"/>
                    <a:pt x="0" y="189370"/>
                  </a:cubicBezTo>
                  <a:lnTo>
                    <a:pt x="0" y="14303"/>
                  </a:lnTo>
                  <a:cubicBezTo>
                    <a:pt x="0" y="10510"/>
                    <a:pt x="1507" y="6872"/>
                    <a:pt x="4189" y="4189"/>
                  </a:cubicBezTo>
                  <a:cubicBezTo>
                    <a:pt x="6872" y="1507"/>
                    <a:pt x="10510" y="0"/>
                    <a:pt x="14303" y="0"/>
                  </a:cubicBezTo>
                  <a:close/>
                </a:path>
              </a:pathLst>
            </a:custGeom>
            <a:solidFill>
              <a:srgbClr val="F1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0"/>
              <a:ext cx="1687006" cy="203673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>
                <a:lnSpc>
                  <a:spcPts val="2400"/>
                </a:lnSpc>
              </a:pPr>
              <a:r>
                <a:rPr lang="en-US" sz="2000">
                  <a:solidFill>
                    <a:srgbClr val="040606"/>
                  </a:solidFill>
                  <a:latin typeface="Montserrat Bold"/>
                </a:rPr>
                <a:t>Establish clear communication channels with government entities and involve them in the development process from the outset. Address any concerns or requirements they have proactively to ensure smooth collaboration. 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433921" y="4409213"/>
            <a:ext cx="10825379" cy="1296416"/>
            <a:chOff x="0" y="0"/>
            <a:chExt cx="1687006" cy="2020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687006" cy="202031"/>
            </a:xfrm>
            <a:custGeom>
              <a:avLst/>
              <a:gdLst/>
              <a:ahLst/>
              <a:cxnLst/>
              <a:rect l="l" t="t" r="r" b="b"/>
              <a:pathLst>
                <a:path w="1687006" h="202031">
                  <a:moveTo>
                    <a:pt x="14303" y="0"/>
                  </a:moveTo>
                  <a:lnTo>
                    <a:pt x="1672703" y="0"/>
                  </a:lnTo>
                  <a:cubicBezTo>
                    <a:pt x="1676496" y="0"/>
                    <a:pt x="1680134" y="1507"/>
                    <a:pt x="1682816" y="4189"/>
                  </a:cubicBezTo>
                  <a:cubicBezTo>
                    <a:pt x="1685499" y="6872"/>
                    <a:pt x="1687006" y="10510"/>
                    <a:pt x="1687006" y="14303"/>
                  </a:cubicBezTo>
                  <a:lnTo>
                    <a:pt x="1687006" y="187728"/>
                  </a:lnTo>
                  <a:cubicBezTo>
                    <a:pt x="1687006" y="191521"/>
                    <a:pt x="1685499" y="195159"/>
                    <a:pt x="1682816" y="197842"/>
                  </a:cubicBezTo>
                  <a:cubicBezTo>
                    <a:pt x="1680134" y="200524"/>
                    <a:pt x="1676496" y="202031"/>
                    <a:pt x="1672703" y="202031"/>
                  </a:cubicBezTo>
                  <a:lnTo>
                    <a:pt x="14303" y="202031"/>
                  </a:lnTo>
                  <a:cubicBezTo>
                    <a:pt x="6404" y="202031"/>
                    <a:pt x="0" y="195627"/>
                    <a:pt x="0" y="187728"/>
                  </a:cubicBezTo>
                  <a:lnTo>
                    <a:pt x="0" y="14303"/>
                  </a:lnTo>
                  <a:cubicBezTo>
                    <a:pt x="0" y="10510"/>
                    <a:pt x="1507" y="6872"/>
                    <a:pt x="4189" y="4189"/>
                  </a:cubicBezTo>
                  <a:cubicBezTo>
                    <a:pt x="6872" y="1507"/>
                    <a:pt x="10510" y="0"/>
                    <a:pt x="14303" y="0"/>
                  </a:cubicBezTo>
                  <a:close/>
                </a:path>
              </a:pathLst>
            </a:custGeom>
            <a:solidFill>
              <a:srgbClr val="F1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1687006" cy="202031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>
                <a:lnSpc>
                  <a:spcPts val="2400"/>
                </a:lnSpc>
              </a:pPr>
              <a:r>
                <a:rPr lang="en-US" sz="2000">
                  <a:solidFill>
                    <a:srgbClr val="040606"/>
                  </a:solidFill>
                  <a:latin typeface="Montserrat Bold"/>
                </a:rPr>
                <a:t>Implement robust security measures such as encryption, multi-factor authentication, and regular security audits. Provide transparent information about data protection practices to build user trust. 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433921" y="5790084"/>
            <a:ext cx="10825379" cy="1038606"/>
            <a:chOff x="0" y="0"/>
            <a:chExt cx="1687006" cy="16185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687006" cy="161854"/>
            </a:xfrm>
            <a:custGeom>
              <a:avLst/>
              <a:gdLst/>
              <a:ahLst/>
              <a:cxnLst/>
              <a:rect l="l" t="t" r="r" b="b"/>
              <a:pathLst>
                <a:path w="1687006" h="161854">
                  <a:moveTo>
                    <a:pt x="14303" y="0"/>
                  </a:moveTo>
                  <a:lnTo>
                    <a:pt x="1672703" y="0"/>
                  </a:lnTo>
                  <a:cubicBezTo>
                    <a:pt x="1676496" y="0"/>
                    <a:pt x="1680134" y="1507"/>
                    <a:pt x="1682816" y="4189"/>
                  </a:cubicBezTo>
                  <a:cubicBezTo>
                    <a:pt x="1685499" y="6872"/>
                    <a:pt x="1687006" y="10510"/>
                    <a:pt x="1687006" y="14303"/>
                  </a:cubicBezTo>
                  <a:lnTo>
                    <a:pt x="1687006" y="147551"/>
                  </a:lnTo>
                  <a:cubicBezTo>
                    <a:pt x="1687006" y="151345"/>
                    <a:pt x="1685499" y="154983"/>
                    <a:pt x="1682816" y="157665"/>
                  </a:cubicBezTo>
                  <a:cubicBezTo>
                    <a:pt x="1680134" y="160347"/>
                    <a:pt x="1676496" y="161854"/>
                    <a:pt x="1672703" y="161854"/>
                  </a:cubicBezTo>
                  <a:lnTo>
                    <a:pt x="14303" y="161854"/>
                  </a:lnTo>
                  <a:cubicBezTo>
                    <a:pt x="6404" y="161854"/>
                    <a:pt x="0" y="155451"/>
                    <a:pt x="0" y="147551"/>
                  </a:cubicBezTo>
                  <a:lnTo>
                    <a:pt x="0" y="14303"/>
                  </a:lnTo>
                  <a:cubicBezTo>
                    <a:pt x="0" y="10510"/>
                    <a:pt x="1507" y="6872"/>
                    <a:pt x="4189" y="4189"/>
                  </a:cubicBezTo>
                  <a:cubicBezTo>
                    <a:pt x="6872" y="1507"/>
                    <a:pt x="10510" y="0"/>
                    <a:pt x="14303" y="0"/>
                  </a:cubicBezTo>
                  <a:close/>
                </a:path>
              </a:pathLst>
            </a:custGeom>
            <a:solidFill>
              <a:srgbClr val="F1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0"/>
              <a:ext cx="1687006" cy="161854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>
                <a:lnSpc>
                  <a:spcPts val="2400"/>
                </a:lnSpc>
              </a:pPr>
              <a:r>
                <a:rPr lang="en-US" sz="2000">
                  <a:solidFill>
                    <a:srgbClr val="040606"/>
                  </a:solidFill>
                  <a:latin typeface="Montserrat Bold"/>
                </a:rPr>
                <a:t>Stay informed about regulatory changes and adapt VirtuID to meet evolving compliance requirements.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433921" y="6909017"/>
            <a:ext cx="10825379" cy="1296416"/>
            <a:chOff x="0" y="0"/>
            <a:chExt cx="1687006" cy="20203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687006" cy="202031"/>
            </a:xfrm>
            <a:custGeom>
              <a:avLst/>
              <a:gdLst/>
              <a:ahLst/>
              <a:cxnLst/>
              <a:rect l="l" t="t" r="r" b="b"/>
              <a:pathLst>
                <a:path w="1687006" h="202031">
                  <a:moveTo>
                    <a:pt x="14303" y="0"/>
                  </a:moveTo>
                  <a:lnTo>
                    <a:pt x="1672703" y="0"/>
                  </a:lnTo>
                  <a:cubicBezTo>
                    <a:pt x="1676496" y="0"/>
                    <a:pt x="1680134" y="1507"/>
                    <a:pt x="1682816" y="4189"/>
                  </a:cubicBezTo>
                  <a:cubicBezTo>
                    <a:pt x="1685499" y="6872"/>
                    <a:pt x="1687006" y="10510"/>
                    <a:pt x="1687006" y="14303"/>
                  </a:cubicBezTo>
                  <a:lnTo>
                    <a:pt x="1687006" y="187728"/>
                  </a:lnTo>
                  <a:cubicBezTo>
                    <a:pt x="1687006" y="191521"/>
                    <a:pt x="1685499" y="195159"/>
                    <a:pt x="1682816" y="197842"/>
                  </a:cubicBezTo>
                  <a:cubicBezTo>
                    <a:pt x="1680134" y="200524"/>
                    <a:pt x="1676496" y="202031"/>
                    <a:pt x="1672703" y="202031"/>
                  </a:cubicBezTo>
                  <a:lnTo>
                    <a:pt x="14303" y="202031"/>
                  </a:lnTo>
                  <a:cubicBezTo>
                    <a:pt x="6404" y="202031"/>
                    <a:pt x="0" y="195627"/>
                    <a:pt x="0" y="187728"/>
                  </a:cubicBezTo>
                  <a:lnTo>
                    <a:pt x="0" y="14303"/>
                  </a:lnTo>
                  <a:cubicBezTo>
                    <a:pt x="0" y="10510"/>
                    <a:pt x="1507" y="6872"/>
                    <a:pt x="4189" y="4189"/>
                  </a:cubicBezTo>
                  <a:cubicBezTo>
                    <a:pt x="6872" y="1507"/>
                    <a:pt x="10510" y="0"/>
                    <a:pt x="14303" y="0"/>
                  </a:cubicBezTo>
                  <a:close/>
                </a:path>
              </a:pathLst>
            </a:custGeom>
            <a:solidFill>
              <a:srgbClr val="F1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0"/>
              <a:ext cx="1687006" cy="202031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>
                <a:lnSpc>
                  <a:spcPts val="2400"/>
                </a:lnSpc>
              </a:pPr>
              <a:r>
                <a:rPr lang="en-US" sz="2000">
                  <a:solidFill>
                    <a:srgbClr val="040606"/>
                  </a:solidFill>
                  <a:latin typeface="Montserrat Bold"/>
                </a:rPr>
                <a:t>Regularly update encryption protocols to address emerging threats. Conduct thorough security assessments and penetration testing to identify and mitigate vulnerabilities. 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433921" y="8285760"/>
            <a:ext cx="10825379" cy="1136398"/>
            <a:chOff x="0" y="0"/>
            <a:chExt cx="1687006" cy="17709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687006" cy="177094"/>
            </a:xfrm>
            <a:custGeom>
              <a:avLst/>
              <a:gdLst/>
              <a:ahLst/>
              <a:cxnLst/>
              <a:rect l="l" t="t" r="r" b="b"/>
              <a:pathLst>
                <a:path w="1687006" h="177094">
                  <a:moveTo>
                    <a:pt x="14303" y="0"/>
                  </a:moveTo>
                  <a:lnTo>
                    <a:pt x="1672703" y="0"/>
                  </a:lnTo>
                  <a:cubicBezTo>
                    <a:pt x="1676496" y="0"/>
                    <a:pt x="1680134" y="1507"/>
                    <a:pt x="1682816" y="4189"/>
                  </a:cubicBezTo>
                  <a:cubicBezTo>
                    <a:pt x="1685499" y="6872"/>
                    <a:pt x="1687006" y="10510"/>
                    <a:pt x="1687006" y="14303"/>
                  </a:cubicBezTo>
                  <a:lnTo>
                    <a:pt x="1687006" y="162791"/>
                  </a:lnTo>
                  <a:cubicBezTo>
                    <a:pt x="1687006" y="170690"/>
                    <a:pt x="1680602" y="177094"/>
                    <a:pt x="1672703" y="177094"/>
                  </a:cubicBezTo>
                  <a:lnTo>
                    <a:pt x="14303" y="177094"/>
                  </a:lnTo>
                  <a:cubicBezTo>
                    <a:pt x="10510" y="177094"/>
                    <a:pt x="6872" y="175587"/>
                    <a:pt x="4189" y="172905"/>
                  </a:cubicBezTo>
                  <a:cubicBezTo>
                    <a:pt x="1507" y="170222"/>
                    <a:pt x="0" y="166584"/>
                    <a:pt x="0" y="162791"/>
                  </a:cubicBezTo>
                  <a:lnTo>
                    <a:pt x="0" y="14303"/>
                  </a:lnTo>
                  <a:cubicBezTo>
                    <a:pt x="0" y="10510"/>
                    <a:pt x="1507" y="6872"/>
                    <a:pt x="4189" y="4189"/>
                  </a:cubicBezTo>
                  <a:cubicBezTo>
                    <a:pt x="6872" y="1507"/>
                    <a:pt x="10510" y="0"/>
                    <a:pt x="14303" y="0"/>
                  </a:cubicBezTo>
                  <a:close/>
                </a:path>
              </a:pathLst>
            </a:custGeom>
            <a:solidFill>
              <a:srgbClr val="F1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0"/>
              <a:ext cx="1687006" cy="177094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>
                <a:lnSpc>
                  <a:spcPts val="2400"/>
                </a:lnSpc>
              </a:pPr>
              <a:r>
                <a:rPr lang="en-US" sz="2000">
                  <a:solidFill>
                    <a:srgbClr val="040606"/>
                  </a:solidFill>
                  <a:latin typeface="Montserrat Bold"/>
                </a:rPr>
                <a:t>Provide comprehensive user education and support to address misconceptions and build confidence in VirtuID's capabilities.  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28700" y="2280434"/>
            <a:ext cx="5251171" cy="598943"/>
            <a:chOff x="0" y="0"/>
            <a:chExt cx="818332" cy="9333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8332" cy="93338"/>
            </a:xfrm>
            <a:custGeom>
              <a:avLst/>
              <a:gdLst/>
              <a:ahLst/>
              <a:cxnLst/>
              <a:rect l="l" t="t" r="r" b="b"/>
              <a:pathLst>
                <a:path w="818332" h="93338">
                  <a:moveTo>
                    <a:pt x="35384" y="0"/>
                  </a:moveTo>
                  <a:lnTo>
                    <a:pt x="782948" y="0"/>
                  </a:lnTo>
                  <a:cubicBezTo>
                    <a:pt x="792333" y="0"/>
                    <a:pt x="801333" y="3728"/>
                    <a:pt x="807968" y="10364"/>
                  </a:cubicBezTo>
                  <a:cubicBezTo>
                    <a:pt x="814604" y="16999"/>
                    <a:pt x="818332" y="25999"/>
                    <a:pt x="818332" y="35384"/>
                  </a:cubicBezTo>
                  <a:lnTo>
                    <a:pt x="818332" y="57954"/>
                  </a:lnTo>
                  <a:cubicBezTo>
                    <a:pt x="818332" y="67339"/>
                    <a:pt x="814604" y="76339"/>
                    <a:pt x="807968" y="82974"/>
                  </a:cubicBezTo>
                  <a:cubicBezTo>
                    <a:pt x="801333" y="89610"/>
                    <a:pt x="792333" y="93338"/>
                    <a:pt x="782948" y="93338"/>
                  </a:cubicBezTo>
                  <a:lnTo>
                    <a:pt x="35384" y="93338"/>
                  </a:lnTo>
                  <a:cubicBezTo>
                    <a:pt x="25999" y="93338"/>
                    <a:pt x="16999" y="89610"/>
                    <a:pt x="10364" y="82974"/>
                  </a:cubicBezTo>
                  <a:cubicBezTo>
                    <a:pt x="3728" y="76339"/>
                    <a:pt x="0" y="67339"/>
                    <a:pt x="0" y="57954"/>
                  </a:cubicBezTo>
                  <a:lnTo>
                    <a:pt x="0" y="35384"/>
                  </a:lnTo>
                  <a:cubicBezTo>
                    <a:pt x="0" y="25999"/>
                    <a:pt x="3728" y="16999"/>
                    <a:pt x="10364" y="10364"/>
                  </a:cubicBezTo>
                  <a:cubicBezTo>
                    <a:pt x="16999" y="3728"/>
                    <a:pt x="25999" y="0"/>
                    <a:pt x="35384" y="0"/>
                  </a:cubicBezTo>
                  <a:close/>
                </a:path>
              </a:pathLst>
            </a:custGeom>
            <a:solidFill>
              <a:srgbClr val="82A9D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0"/>
              <a:ext cx="818332" cy="93338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040606"/>
                  </a:solidFill>
                  <a:latin typeface="Montserrat Bold"/>
                </a:rPr>
                <a:t>RISK  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6433921" y="2280434"/>
            <a:ext cx="10825379" cy="598943"/>
            <a:chOff x="0" y="0"/>
            <a:chExt cx="1687006" cy="9333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687006" cy="93338"/>
            </a:xfrm>
            <a:custGeom>
              <a:avLst/>
              <a:gdLst/>
              <a:ahLst/>
              <a:cxnLst/>
              <a:rect l="l" t="t" r="r" b="b"/>
              <a:pathLst>
                <a:path w="1687006" h="93338">
                  <a:moveTo>
                    <a:pt x="17164" y="0"/>
                  </a:moveTo>
                  <a:lnTo>
                    <a:pt x="1669842" y="0"/>
                  </a:lnTo>
                  <a:cubicBezTo>
                    <a:pt x="1674394" y="0"/>
                    <a:pt x="1678760" y="1808"/>
                    <a:pt x="1681979" y="5027"/>
                  </a:cubicBezTo>
                  <a:cubicBezTo>
                    <a:pt x="1685197" y="8246"/>
                    <a:pt x="1687006" y="12612"/>
                    <a:pt x="1687006" y="17164"/>
                  </a:cubicBezTo>
                  <a:lnTo>
                    <a:pt x="1687006" y="76174"/>
                  </a:lnTo>
                  <a:cubicBezTo>
                    <a:pt x="1687006" y="80726"/>
                    <a:pt x="1685197" y="85092"/>
                    <a:pt x="1681979" y="88311"/>
                  </a:cubicBezTo>
                  <a:cubicBezTo>
                    <a:pt x="1678760" y="91530"/>
                    <a:pt x="1674394" y="93338"/>
                    <a:pt x="1669842" y="93338"/>
                  </a:cubicBezTo>
                  <a:lnTo>
                    <a:pt x="17164" y="93338"/>
                  </a:lnTo>
                  <a:cubicBezTo>
                    <a:pt x="12612" y="93338"/>
                    <a:pt x="8246" y="91530"/>
                    <a:pt x="5027" y="88311"/>
                  </a:cubicBezTo>
                  <a:cubicBezTo>
                    <a:pt x="1808" y="85092"/>
                    <a:pt x="0" y="80726"/>
                    <a:pt x="0" y="76174"/>
                  </a:cubicBezTo>
                  <a:lnTo>
                    <a:pt x="0" y="17164"/>
                  </a:lnTo>
                  <a:cubicBezTo>
                    <a:pt x="0" y="12612"/>
                    <a:pt x="1808" y="8246"/>
                    <a:pt x="5027" y="5027"/>
                  </a:cubicBezTo>
                  <a:cubicBezTo>
                    <a:pt x="8246" y="1808"/>
                    <a:pt x="12612" y="0"/>
                    <a:pt x="17164" y="0"/>
                  </a:cubicBezTo>
                  <a:close/>
                </a:path>
              </a:pathLst>
            </a:custGeom>
            <a:solidFill>
              <a:srgbClr val="82A9D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0"/>
              <a:ext cx="1687006" cy="93338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040606"/>
                  </a:solidFill>
                  <a:latin typeface="Montserrat Bold"/>
                </a:rPr>
                <a:t>MITIGATION STRATEGY 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362544" y="879903"/>
            <a:ext cx="15562912" cy="1162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30"/>
              </a:lnSpc>
            </a:pPr>
            <a:r>
              <a:rPr lang="en-US" sz="6735">
                <a:solidFill>
                  <a:srgbClr val="A2E3F9"/>
                </a:solidFill>
                <a:latin typeface="Mokoto"/>
              </a:rPr>
              <a:t>ADDRESSING RISKS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6992790" y="9799320"/>
            <a:ext cx="103688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A2E3F9"/>
                </a:solidFill>
                <a:latin typeface="Canva Sans Bold"/>
              </a:rPr>
              <a:t>Spring 2024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052615" y="8229600"/>
            <a:ext cx="4182770" cy="4114800"/>
          </a:xfrm>
          <a:custGeom>
            <a:avLst/>
            <a:gdLst/>
            <a:ahLst/>
            <a:cxnLst/>
            <a:rect l="l" t="t" r="r" b="b"/>
            <a:pathLst>
              <a:path w="4182770" h="4114800">
                <a:moveTo>
                  <a:pt x="0" y="0"/>
                </a:moveTo>
                <a:lnTo>
                  <a:pt x="4182770" y="0"/>
                </a:lnTo>
                <a:lnTo>
                  <a:pt x="4182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017481" y="9244777"/>
            <a:ext cx="4581201" cy="1042223"/>
          </a:xfrm>
          <a:custGeom>
            <a:avLst/>
            <a:gdLst/>
            <a:ahLst/>
            <a:cxnLst/>
            <a:rect l="l" t="t" r="r" b="b"/>
            <a:pathLst>
              <a:path w="4581201" h="1042223">
                <a:moveTo>
                  <a:pt x="0" y="0"/>
                </a:moveTo>
                <a:lnTo>
                  <a:pt x="4581201" y="0"/>
                </a:lnTo>
                <a:lnTo>
                  <a:pt x="4581201" y="1042223"/>
                </a:lnTo>
                <a:lnTo>
                  <a:pt x="0" y="10422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316249" y="4466094"/>
            <a:ext cx="7655501" cy="1211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50"/>
              </a:lnSpc>
            </a:pPr>
            <a:r>
              <a:rPr lang="en-US" sz="7035">
                <a:solidFill>
                  <a:srgbClr val="92DCEF"/>
                </a:solidFill>
                <a:latin typeface="Mokoto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>
            <a:off x="14721535" y="9258300"/>
            <a:ext cx="4581201" cy="1042223"/>
          </a:xfrm>
          <a:custGeom>
            <a:avLst/>
            <a:gdLst/>
            <a:ahLst/>
            <a:cxnLst/>
            <a:rect l="l" t="t" r="r" b="b"/>
            <a:pathLst>
              <a:path w="4581201" h="1042223">
                <a:moveTo>
                  <a:pt x="0" y="0"/>
                </a:moveTo>
                <a:lnTo>
                  <a:pt x="4581201" y="0"/>
                </a:lnTo>
                <a:lnTo>
                  <a:pt x="4581201" y="1042223"/>
                </a:lnTo>
                <a:lnTo>
                  <a:pt x="0" y="10422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992790" y="9828059"/>
            <a:ext cx="103688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A2E3F9"/>
                </a:solidFill>
                <a:latin typeface="Canva Sans Bold"/>
              </a:rPr>
              <a:t>Spring 2024</a:t>
            </a:r>
          </a:p>
        </p:txBody>
      </p:sp>
      <p:sp>
        <p:nvSpPr>
          <p:cNvPr id="8" name="Freeform 8"/>
          <p:cNvSpPr/>
          <p:nvPr/>
        </p:nvSpPr>
        <p:spPr>
          <a:xfrm>
            <a:off x="-178695" y="516876"/>
            <a:ext cx="5335065" cy="960312"/>
          </a:xfrm>
          <a:custGeom>
            <a:avLst/>
            <a:gdLst/>
            <a:ahLst/>
            <a:cxnLst/>
            <a:rect l="l" t="t" r="r" b="b"/>
            <a:pathLst>
              <a:path w="5335065" h="960312">
                <a:moveTo>
                  <a:pt x="0" y="0"/>
                </a:moveTo>
                <a:lnTo>
                  <a:pt x="5335065" y="0"/>
                </a:lnTo>
                <a:lnTo>
                  <a:pt x="5335065" y="960312"/>
                </a:lnTo>
                <a:lnTo>
                  <a:pt x="0" y="960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17220" y="384726"/>
            <a:ext cx="5335065" cy="960312"/>
          </a:xfrm>
          <a:custGeom>
            <a:avLst/>
            <a:gdLst/>
            <a:ahLst/>
            <a:cxnLst/>
            <a:rect l="l" t="t" r="r" b="b"/>
            <a:pathLst>
              <a:path w="5335065" h="960312">
                <a:moveTo>
                  <a:pt x="0" y="0"/>
                </a:moveTo>
                <a:lnTo>
                  <a:pt x="5335065" y="0"/>
                </a:lnTo>
                <a:lnTo>
                  <a:pt x="5335065" y="960312"/>
                </a:lnTo>
                <a:lnTo>
                  <a:pt x="0" y="960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89895" y="-1346744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382365" y="8462439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9" y="0"/>
                </a:lnTo>
                <a:lnTo>
                  <a:pt x="4130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327636" y="1860918"/>
            <a:ext cx="2887191" cy="2887191"/>
            <a:chOff x="0" y="0"/>
            <a:chExt cx="3849588" cy="3849588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3849588" cy="3849588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92DCE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285836" y="285836"/>
              <a:ext cx="3277916" cy="3277916"/>
              <a:chOff x="0" y="0"/>
              <a:chExt cx="6355080" cy="635508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92DCEF">
                  <a:alpha val="4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1" name="AutoShape 11"/>
          <p:cNvSpPr/>
          <p:nvPr/>
        </p:nvSpPr>
        <p:spPr>
          <a:xfrm>
            <a:off x="2815080" y="6547854"/>
            <a:ext cx="2069736" cy="0"/>
          </a:xfrm>
          <a:prstGeom prst="line">
            <a:avLst/>
          </a:prstGeom>
          <a:ln w="2857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8123818" y="3785914"/>
            <a:ext cx="2243084" cy="0"/>
          </a:xfrm>
          <a:prstGeom prst="line">
            <a:avLst/>
          </a:prstGeom>
          <a:ln w="2857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7873525" y="6241573"/>
            <a:ext cx="2743669" cy="2743669"/>
            <a:chOff x="0" y="0"/>
            <a:chExt cx="3658226" cy="365822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3658226" cy="3658226"/>
              <a:chOff x="0" y="0"/>
              <a:chExt cx="6355080" cy="635508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271627" y="271627"/>
              <a:ext cx="3114972" cy="3114972"/>
              <a:chOff x="0" y="0"/>
              <a:chExt cx="6355080" cy="635508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1F2F2">
                  <a:alpha val="4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2731940" y="1960516"/>
            <a:ext cx="2841614" cy="2841614"/>
            <a:chOff x="0" y="0"/>
            <a:chExt cx="3788818" cy="3788818"/>
          </a:xfrm>
        </p:grpSpPr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0" y="0"/>
              <a:ext cx="3788818" cy="3788818"/>
              <a:chOff x="0" y="0"/>
              <a:chExt cx="6355080" cy="635508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A2E3F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281324" y="281324"/>
              <a:ext cx="3226171" cy="3226171"/>
              <a:chOff x="0" y="0"/>
              <a:chExt cx="6355080" cy="635508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A6D8E8">
                  <a:alpha val="4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3" name="AutoShape 23"/>
          <p:cNvSpPr/>
          <p:nvPr/>
        </p:nvSpPr>
        <p:spPr>
          <a:xfrm>
            <a:off x="13117879" y="6533567"/>
            <a:ext cx="2069736" cy="0"/>
          </a:xfrm>
          <a:prstGeom prst="line">
            <a:avLst/>
          </a:prstGeom>
          <a:ln w="2857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flipH="1" flipV="1">
            <a:off x="9158286" y="4912500"/>
            <a:ext cx="14287" cy="1057796"/>
          </a:xfrm>
          <a:prstGeom prst="line">
            <a:avLst/>
          </a:prstGeom>
          <a:ln w="28575" cap="rnd">
            <a:solidFill>
              <a:srgbClr val="A6A6A6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>
            <a:off x="5965664" y="4831625"/>
            <a:ext cx="1221750" cy="1244639"/>
          </a:xfrm>
          <a:prstGeom prst="line">
            <a:avLst/>
          </a:prstGeom>
          <a:ln w="28575" cap="rnd">
            <a:solidFill>
              <a:srgbClr val="D9D9D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 flipV="1">
            <a:off x="11140442" y="4821617"/>
            <a:ext cx="1163443" cy="1312306"/>
          </a:xfrm>
          <a:prstGeom prst="line">
            <a:avLst/>
          </a:prstGeom>
          <a:ln w="28575" cap="rnd">
            <a:solidFill>
              <a:srgbClr val="D9D9D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 flipH="1">
            <a:off x="14124173" y="5018656"/>
            <a:ext cx="14288" cy="929314"/>
          </a:xfrm>
          <a:prstGeom prst="line">
            <a:avLst/>
          </a:prstGeom>
          <a:ln w="28575" cap="rnd">
            <a:solidFill>
              <a:srgbClr val="A6A6A6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3228321" y="2396769"/>
            <a:ext cx="1142966" cy="1568392"/>
          </a:xfrm>
          <a:custGeom>
            <a:avLst/>
            <a:gdLst/>
            <a:ahLst/>
            <a:cxnLst/>
            <a:rect l="l" t="t" r="r" b="b"/>
            <a:pathLst>
              <a:path w="1142966" h="1568392">
                <a:moveTo>
                  <a:pt x="0" y="0"/>
                </a:moveTo>
                <a:lnTo>
                  <a:pt x="1142966" y="0"/>
                </a:lnTo>
                <a:lnTo>
                  <a:pt x="1142966" y="1568392"/>
                </a:lnTo>
                <a:lnTo>
                  <a:pt x="0" y="15683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8536343" y="6916798"/>
            <a:ext cx="1418034" cy="1393219"/>
          </a:xfrm>
          <a:custGeom>
            <a:avLst/>
            <a:gdLst/>
            <a:ahLst/>
            <a:cxnLst/>
            <a:rect l="l" t="t" r="r" b="b"/>
            <a:pathLst>
              <a:path w="1418034" h="1393219">
                <a:moveTo>
                  <a:pt x="0" y="0"/>
                </a:moveTo>
                <a:lnTo>
                  <a:pt x="1418034" y="0"/>
                </a:lnTo>
                <a:lnTo>
                  <a:pt x="1418034" y="1393219"/>
                </a:lnTo>
                <a:lnTo>
                  <a:pt x="0" y="13932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3445291" y="2625631"/>
            <a:ext cx="1357764" cy="1357764"/>
          </a:xfrm>
          <a:custGeom>
            <a:avLst/>
            <a:gdLst/>
            <a:ahLst/>
            <a:cxnLst/>
            <a:rect l="l" t="t" r="r" b="b"/>
            <a:pathLst>
              <a:path w="1357764" h="1357764">
                <a:moveTo>
                  <a:pt x="0" y="0"/>
                </a:moveTo>
                <a:lnTo>
                  <a:pt x="1357764" y="0"/>
                </a:lnTo>
                <a:lnTo>
                  <a:pt x="1357764" y="1357764"/>
                </a:lnTo>
                <a:lnTo>
                  <a:pt x="0" y="13577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5868787" y="731532"/>
            <a:ext cx="6544164" cy="1136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90"/>
              </a:lnSpc>
            </a:pPr>
            <a:r>
              <a:rPr lang="en-US" sz="6635">
                <a:solidFill>
                  <a:srgbClr val="A2E3F9"/>
                </a:solidFill>
                <a:latin typeface="Mokoto"/>
              </a:rPr>
              <a:t>RECAP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36820" y="5867552"/>
            <a:ext cx="2842373" cy="63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0"/>
              </a:lnSpc>
              <a:spcBef>
                <a:spcPct val="0"/>
              </a:spcBef>
            </a:pPr>
            <a:r>
              <a:rPr lang="en-US" sz="3778">
                <a:solidFill>
                  <a:srgbClr val="A6D8E8"/>
                </a:solidFill>
                <a:latin typeface="Open Sans Bold"/>
              </a:rPr>
              <a:t>PROBLEM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412951" y="5903814"/>
            <a:ext cx="3451020" cy="564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4"/>
              </a:lnSpc>
              <a:spcBef>
                <a:spcPct val="0"/>
              </a:spcBef>
            </a:pPr>
            <a:r>
              <a:rPr lang="en-US" sz="3303">
                <a:solidFill>
                  <a:srgbClr val="A6D8E8"/>
                </a:solidFill>
                <a:latin typeface="Open Sans Bold"/>
              </a:rPr>
              <a:t>GOAL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04152" y="3133340"/>
            <a:ext cx="4316987" cy="448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2"/>
              </a:lnSpc>
              <a:spcBef>
                <a:spcPct val="0"/>
              </a:spcBef>
            </a:pPr>
            <a:r>
              <a:rPr lang="en-US" sz="2630">
                <a:solidFill>
                  <a:srgbClr val="F1F2F2"/>
                </a:solidFill>
                <a:latin typeface="Open Sans Bold"/>
              </a:rPr>
              <a:t>CUSTOMER SEGMENTS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872977" y="6638342"/>
            <a:ext cx="5324634" cy="1887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444" lvl="1" indent="-235222">
              <a:lnSpc>
                <a:spcPts val="3050"/>
              </a:lnSpc>
              <a:buFont typeface="Arial"/>
              <a:buChar char="•"/>
            </a:pPr>
            <a:r>
              <a:rPr lang="en-US" sz="2178">
                <a:solidFill>
                  <a:srgbClr val="A6D8E8"/>
                </a:solidFill>
                <a:latin typeface="Montserrat Bold"/>
              </a:rPr>
              <a:t>Risk of loss &amp; theft</a:t>
            </a:r>
          </a:p>
          <a:p>
            <a:pPr marL="470444" lvl="1" indent="-235222">
              <a:lnSpc>
                <a:spcPts val="3050"/>
              </a:lnSpc>
              <a:buFont typeface="Arial"/>
              <a:buChar char="•"/>
            </a:pPr>
            <a:r>
              <a:rPr lang="en-US" sz="2178">
                <a:solidFill>
                  <a:srgbClr val="A6D8E8"/>
                </a:solidFill>
                <a:latin typeface="Montserrat Bold"/>
              </a:rPr>
              <a:t>Damage to important documents</a:t>
            </a:r>
          </a:p>
          <a:p>
            <a:pPr marL="470444" lvl="1" indent="-235222">
              <a:lnSpc>
                <a:spcPts val="3050"/>
              </a:lnSpc>
              <a:buFont typeface="Arial"/>
              <a:buChar char="•"/>
            </a:pPr>
            <a:r>
              <a:rPr lang="en-US" sz="2178">
                <a:solidFill>
                  <a:srgbClr val="A6D8E8"/>
                </a:solidFill>
                <a:latin typeface="Montserrat Bold"/>
              </a:rPr>
              <a:t>Concerns about data security</a:t>
            </a:r>
          </a:p>
          <a:p>
            <a:pPr marL="470444" lvl="1" indent="-235222">
              <a:lnSpc>
                <a:spcPts val="3050"/>
              </a:lnSpc>
              <a:buFont typeface="Arial"/>
              <a:buChar char="•"/>
            </a:pPr>
            <a:r>
              <a:rPr lang="en-US" sz="2178">
                <a:solidFill>
                  <a:srgbClr val="A6D8E8"/>
                </a:solidFill>
                <a:latin typeface="Montserrat Bold"/>
              </a:rPr>
              <a:t> Identity theft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890470" y="6640764"/>
            <a:ext cx="4524553" cy="1887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444" lvl="1" indent="-235222">
              <a:lnSpc>
                <a:spcPts val="3050"/>
              </a:lnSpc>
              <a:buFont typeface="Arial"/>
              <a:buChar char="•"/>
            </a:pPr>
            <a:r>
              <a:rPr lang="en-US" sz="2178">
                <a:solidFill>
                  <a:srgbClr val="A6D8E8"/>
                </a:solidFill>
                <a:latin typeface="Montserrat Bold"/>
              </a:rPr>
              <a:t>Securely convert physical IDs to digital</a:t>
            </a:r>
          </a:p>
          <a:p>
            <a:pPr marL="470444" lvl="1" indent="-235222">
              <a:lnSpc>
                <a:spcPts val="3050"/>
              </a:lnSpc>
              <a:buFont typeface="Arial"/>
              <a:buChar char="•"/>
            </a:pPr>
            <a:r>
              <a:rPr lang="en-US" sz="2178">
                <a:solidFill>
                  <a:srgbClr val="A6D8E8"/>
                </a:solidFill>
                <a:latin typeface="Montserrat Bold"/>
              </a:rPr>
              <a:t>Streamline verification</a:t>
            </a:r>
          </a:p>
          <a:p>
            <a:pPr marL="470444" lvl="1" indent="-235222">
              <a:lnSpc>
                <a:spcPts val="3050"/>
              </a:lnSpc>
              <a:buFont typeface="Arial"/>
              <a:buChar char="•"/>
            </a:pPr>
            <a:r>
              <a:rPr lang="en-US" sz="2178">
                <a:solidFill>
                  <a:srgbClr val="A6D8E8"/>
                </a:solidFill>
                <a:latin typeface="Montserrat Bold"/>
              </a:rPr>
              <a:t>Empower users for safer digital interactions.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197611" y="3909739"/>
            <a:ext cx="4524553" cy="744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444" lvl="1" indent="-235222">
              <a:lnSpc>
                <a:spcPts val="3050"/>
              </a:lnSpc>
              <a:buFont typeface="Arial"/>
              <a:buChar char="•"/>
            </a:pPr>
            <a:r>
              <a:rPr lang="en-US" sz="2178">
                <a:solidFill>
                  <a:srgbClr val="D9D9D9"/>
                </a:solidFill>
                <a:latin typeface="Montserrat Bold"/>
              </a:rPr>
              <a:t>International Students</a:t>
            </a:r>
          </a:p>
          <a:p>
            <a:pPr marL="470444" lvl="1" indent="-235222">
              <a:lnSpc>
                <a:spcPts val="3050"/>
              </a:lnSpc>
              <a:buFont typeface="Arial"/>
              <a:buChar char="•"/>
            </a:pPr>
            <a:r>
              <a:rPr lang="en-US" sz="2178">
                <a:solidFill>
                  <a:srgbClr val="D9D9D9"/>
                </a:solidFill>
                <a:latin typeface="Montserrat Bold"/>
              </a:rPr>
              <a:t>American youngsters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6992790" y="9937293"/>
            <a:ext cx="103688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A2E3F9"/>
                </a:solidFill>
                <a:latin typeface="Canva Sans Bold"/>
              </a:rPr>
              <a:t>Spring 2024</a:t>
            </a:r>
          </a:p>
        </p:txBody>
      </p:sp>
      <p:sp>
        <p:nvSpPr>
          <p:cNvPr id="39" name="AutoShape 39"/>
          <p:cNvSpPr/>
          <p:nvPr/>
        </p:nvSpPr>
        <p:spPr>
          <a:xfrm flipH="1">
            <a:off x="3785517" y="4912719"/>
            <a:ext cx="14288" cy="929314"/>
          </a:xfrm>
          <a:prstGeom prst="line">
            <a:avLst/>
          </a:prstGeom>
          <a:ln w="28575" cap="rnd">
            <a:solidFill>
              <a:srgbClr val="A6A6A6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20855" y="569848"/>
            <a:ext cx="5335065" cy="960312"/>
          </a:xfrm>
          <a:custGeom>
            <a:avLst/>
            <a:gdLst/>
            <a:ahLst/>
            <a:cxnLst/>
            <a:rect l="l" t="t" r="r" b="b"/>
            <a:pathLst>
              <a:path w="5335065" h="960312">
                <a:moveTo>
                  <a:pt x="0" y="0"/>
                </a:moveTo>
                <a:lnTo>
                  <a:pt x="5335065" y="0"/>
                </a:lnTo>
                <a:lnTo>
                  <a:pt x="5335065" y="960311"/>
                </a:lnTo>
                <a:lnTo>
                  <a:pt x="0" y="9603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99833" y="-1219670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506417" y="1396809"/>
            <a:ext cx="13275167" cy="1136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90"/>
              </a:lnSpc>
            </a:pPr>
            <a:r>
              <a:rPr lang="en-US" sz="6635">
                <a:solidFill>
                  <a:srgbClr val="92DCEF"/>
                </a:solidFill>
                <a:latin typeface="Mokoto"/>
              </a:rPr>
              <a:t>PROPOSED SOLUTION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-2217386" y="8114923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9" y="0"/>
                </a:lnTo>
                <a:lnTo>
                  <a:pt x="4130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8360285" y="5417355"/>
            <a:ext cx="2951317" cy="1418903"/>
            <a:chOff x="0" y="0"/>
            <a:chExt cx="660400" cy="317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298431"/>
                  </a:moveTo>
                  <a:cubicBezTo>
                    <a:pt x="254109" y="309945"/>
                    <a:pt x="292600" y="317500"/>
                    <a:pt x="330378" y="317500"/>
                  </a:cubicBezTo>
                  <a:cubicBezTo>
                    <a:pt x="368157" y="317500"/>
                    <a:pt x="404509" y="311023"/>
                    <a:pt x="438009" y="299509"/>
                  </a:cubicBezTo>
                  <a:cubicBezTo>
                    <a:pt x="438723" y="299150"/>
                    <a:pt x="439435" y="299150"/>
                    <a:pt x="440148" y="298790"/>
                  </a:cubicBezTo>
                  <a:cubicBezTo>
                    <a:pt x="565955" y="252735"/>
                    <a:pt x="658618" y="131121"/>
                    <a:pt x="660400" y="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782" y="131840"/>
                    <a:pt x="93019" y="253455"/>
                    <a:pt x="220252" y="298431"/>
                  </a:cubicBezTo>
                  <a:close/>
                </a:path>
              </a:pathLst>
            </a:custGeom>
            <a:solidFill>
              <a:srgbClr val="9BCC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660400" cy="219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6941383" y="5417355"/>
            <a:ext cx="2951317" cy="1418903"/>
            <a:chOff x="0" y="0"/>
            <a:chExt cx="660400" cy="317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298431"/>
                  </a:moveTo>
                  <a:cubicBezTo>
                    <a:pt x="254109" y="309945"/>
                    <a:pt x="292600" y="317500"/>
                    <a:pt x="330378" y="317500"/>
                  </a:cubicBezTo>
                  <a:cubicBezTo>
                    <a:pt x="368157" y="317500"/>
                    <a:pt x="404509" y="311023"/>
                    <a:pt x="438009" y="299509"/>
                  </a:cubicBezTo>
                  <a:cubicBezTo>
                    <a:pt x="438723" y="299150"/>
                    <a:pt x="439435" y="299150"/>
                    <a:pt x="440148" y="298790"/>
                  </a:cubicBezTo>
                  <a:cubicBezTo>
                    <a:pt x="565955" y="252735"/>
                    <a:pt x="658618" y="131121"/>
                    <a:pt x="660400" y="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782" y="131840"/>
                    <a:pt x="93019" y="253455"/>
                    <a:pt x="220252" y="298431"/>
                  </a:cubicBezTo>
                  <a:close/>
                </a:path>
              </a:pathLst>
            </a:custGeom>
            <a:solidFill>
              <a:srgbClr val="5B9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660400" cy="219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079758" y="5080072"/>
            <a:ext cx="2093469" cy="209346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468191" y="3628555"/>
            <a:ext cx="5696786" cy="1252723"/>
            <a:chOff x="0" y="0"/>
            <a:chExt cx="1379851" cy="30342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79851" cy="303429"/>
            </a:xfrm>
            <a:custGeom>
              <a:avLst/>
              <a:gdLst/>
              <a:ahLst/>
              <a:cxnLst/>
              <a:rect l="l" t="t" r="r" b="b"/>
              <a:pathLst>
                <a:path w="1379851" h="303429">
                  <a:moveTo>
                    <a:pt x="32616" y="0"/>
                  </a:moveTo>
                  <a:lnTo>
                    <a:pt x="1347235" y="0"/>
                  </a:lnTo>
                  <a:cubicBezTo>
                    <a:pt x="1355886" y="0"/>
                    <a:pt x="1364182" y="3436"/>
                    <a:pt x="1370298" y="9553"/>
                  </a:cubicBezTo>
                  <a:cubicBezTo>
                    <a:pt x="1376415" y="15670"/>
                    <a:pt x="1379851" y="23966"/>
                    <a:pt x="1379851" y="32616"/>
                  </a:cubicBezTo>
                  <a:lnTo>
                    <a:pt x="1379851" y="270813"/>
                  </a:lnTo>
                  <a:cubicBezTo>
                    <a:pt x="1379851" y="288827"/>
                    <a:pt x="1365249" y="303429"/>
                    <a:pt x="1347235" y="303429"/>
                  </a:cubicBezTo>
                  <a:lnTo>
                    <a:pt x="32616" y="303429"/>
                  </a:lnTo>
                  <a:cubicBezTo>
                    <a:pt x="14603" y="303429"/>
                    <a:pt x="0" y="288827"/>
                    <a:pt x="0" y="270813"/>
                  </a:cubicBezTo>
                  <a:lnTo>
                    <a:pt x="0" y="32616"/>
                  </a:lnTo>
                  <a:cubicBezTo>
                    <a:pt x="0" y="14603"/>
                    <a:pt x="14603" y="0"/>
                    <a:pt x="32616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379851" cy="332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3829" y="3628555"/>
            <a:ext cx="5696786" cy="1252723"/>
            <a:chOff x="0" y="0"/>
            <a:chExt cx="1379851" cy="30342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79851" cy="303429"/>
            </a:xfrm>
            <a:custGeom>
              <a:avLst/>
              <a:gdLst/>
              <a:ahLst/>
              <a:cxnLst/>
              <a:rect l="l" t="t" r="r" b="b"/>
              <a:pathLst>
                <a:path w="1379851" h="303429">
                  <a:moveTo>
                    <a:pt x="32616" y="0"/>
                  </a:moveTo>
                  <a:lnTo>
                    <a:pt x="1347235" y="0"/>
                  </a:lnTo>
                  <a:cubicBezTo>
                    <a:pt x="1355886" y="0"/>
                    <a:pt x="1364182" y="3436"/>
                    <a:pt x="1370298" y="9553"/>
                  </a:cubicBezTo>
                  <a:cubicBezTo>
                    <a:pt x="1376415" y="15670"/>
                    <a:pt x="1379851" y="23966"/>
                    <a:pt x="1379851" y="32616"/>
                  </a:cubicBezTo>
                  <a:lnTo>
                    <a:pt x="1379851" y="270813"/>
                  </a:lnTo>
                  <a:cubicBezTo>
                    <a:pt x="1379851" y="288827"/>
                    <a:pt x="1365249" y="303429"/>
                    <a:pt x="1347235" y="303429"/>
                  </a:cubicBezTo>
                  <a:lnTo>
                    <a:pt x="32616" y="303429"/>
                  </a:lnTo>
                  <a:cubicBezTo>
                    <a:pt x="14603" y="303429"/>
                    <a:pt x="0" y="288827"/>
                    <a:pt x="0" y="270813"/>
                  </a:cubicBezTo>
                  <a:lnTo>
                    <a:pt x="0" y="32616"/>
                  </a:lnTo>
                  <a:cubicBezTo>
                    <a:pt x="0" y="14603"/>
                    <a:pt x="14603" y="0"/>
                    <a:pt x="32616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379851" cy="332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400573" y="5505693"/>
            <a:ext cx="5696786" cy="1252723"/>
            <a:chOff x="0" y="0"/>
            <a:chExt cx="1379851" cy="30342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79851" cy="303429"/>
            </a:xfrm>
            <a:custGeom>
              <a:avLst/>
              <a:gdLst/>
              <a:ahLst/>
              <a:cxnLst/>
              <a:rect l="l" t="t" r="r" b="b"/>
              <a:pathLst>
                <a:path w="1379851" h="303429">
                  <a:moveTo>
                    <a:pt x="32616" y="0"/>
                  </a:moveTo>
                  <a:lnTo>
                    <a:pt x="1347235" y="0"/>
                  </a:lnTo>
                  <a:cubicBezTo>
                    <a:pt x="1355886" y="0"/>
                    <a:pt x="1364182" y="3436"/>
                    <a:pt x="1370298" y="9553"/>
                  </a:cubicBezTo>
                  <a:cubicBezTo>
                    <a:pt x="1376415" y="15670"/>
                    <a:pt x="1379851" y="23966"/>
                    <a:pt x="1379851" y="32616"/>
                  </a:cubicBezTo>
                  <a:lnTo>
                    <a:pt x="1379851" y="270813"/>
                  </a:lnTo>
                  <a:cubicBezTo>
                    <a:pt x="1379851" y="288827"/>
                    <a:pt x="1365249" y="303429"/>
                    <a:pt x="1347235" y="303429"/>
                  </a:cubicBezTo>
                  <a:lnTo>
                    <a:pt x="32616" y="303429"/>
                  </a:lnTo>
                  <a:cubicBezTo>
                    <a:pt x="14603" y="303429"/>
                    <a:pt x="0" y="288827"/>
                    <a:pt x="0" y="270813"/>
                  </a:cubicBezTo>
                  <a:lnTo>
                    <a:pt x="0" y="32616"/>
                  </a:lnTo>
                  <a:cubicBezTo>
                    <a:pt x="0" y="14603"/>
                    <a:pt x="14603" y="0"/>
                    <a:pt x="32616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1379851" cy="332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36211" y="5505693"/>
            <a:ext cx="5696786" cy="1252723"/>
            <a:chOff x="0" y="0"/>
            <a:chExt cx="1379851" cy="30342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79851" cy="303429"/>
            </a:xfrm>
            <a:custGeom>
              <a:avLst/>
              <a:gdLst/>
              <a:ahLst/>
              <a:cxnLst/>
              <a:rect l="l" t="t" r="r" b="b"/>
              <a:pathLst>
                <a:path w="1379851" h="303429">
                  <a:moveTo>
                    <a:pt x="32616" y="0"/>
                  </a:moveTo>
                  <a:lnTo>
                    <a:pt x="1347235" y="0"/>
                  </a:lnTo>
                  <a:cubicBezTo>
                    <a:pt x="1355886" y="0"/>
                    <a:pt x="1364182" y="3436"/>
                    <a:pt x="1370298" y="9553"/>
                  </a:cubicBezTo>
                  <a:cubicBezTo>
                    <a:pt x="1376415" y="15670"/>
                    <a:pt x="1379851" y="23966"/>
                    <a:pt x="1379851" y="32616"/>
                  </a:cubicBezTo>
                  <a:lnTo>
                    <a:pt x="1379851" y="270813"/>
                  </a:lnTo>
                  <a:cubicBezTo>
                    <a:pt x="1379851" y="288827"/>
                    <a:pt x="1365249" y="303429"/>
                    <a:pt x="1347235" y="303429"/>
                  </a:cubicBezTo>
                  <a:lnTo>
                    <a:pt x="32616" y="303429"/>
                  </a:lnTo>
                  <a:cubicBezTo>
                    <a:pt x="14603" y="303429"/>
                    <a:pt x="0" y="288827"/>
                    <a:pt x="0" y="270813"/>
                  </a:cubicBezTo>
                  <a:lnTo>
                    <a:pt x="0" y="32616"/>
                  </a:lnTo>
                  <a:cubicBezTo>
                    <a:pt x="0" y="14603"/>
                    <a:pt x="14603" y="0"/>
                    <a:pt x="32616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379851" cy="332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400573" y="7382832"/>
            <a:ext cx="5696786" cy="1252723"/>
            <a:chOff x="0" y="0"/>
            <a:chExt cx="1379851" cy="30342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79851" cy="303429"/>
            </a:xfrm>
            <a:custGeom>
              <a:avLst/>
              <a:gdLst/>
              <a:ahLst/>
              <a:cxnLst/>
              <a:rect l="l" t="t" r="r" b="b"/>
              <a:pathLst>
                <a:path w="1379851" h="303429">
                  <a:moveTo>
                    <a:pt x="32616" y="0"/>
                  </a:moveTo>
                  <a:lnTo>
                    <a:pt x="1347235" y="0"/>
                  </a:lnTo>
                  <a:cubicBezTo>
                    <a:pt x="1355886" y="0"/>
                    <a:pt x="1364182" y="3436"/>
                    <a:pt x="1370298" y="9553"/>
                  </a:cubicBezTo>
                  <a:cubicBezTo>
                    <a:pt x="1376415" y="15670"/>
                    <a:pt x="1379851" y="23966"/>
                    <a:pt x="1379851" y="32616"/>
                  </a:cubicBezTo>
                  <a:lnTo>
                    <a:pt x="1379851" y="270813"/>
                  </a:lnTo>
                  <a:cubicBezTo>
                    <a:pt x="1379851" y="288827"/>
                    <a:pt x="1365249" y="303429"/>
                    <a:pt x="1347235" y="303429"/>
                  </a:cubicBezTo>
                  <a:lnTo>
                    <a:pt x="32616" y="303429"/>
                  </a:lnTo>
                  <a:cubicBezTo>
                    <a:pt x="14603" y="303429"/>
                    <a:pt x="0" y="288827"/>
                    <a:pt x="0" y="270813"/>
                  </a:cubicBezTo>
                  <a:lnTo>
                    <a:pt x="0" y="32616"/>
                  </a:lnTo>
                  <a:cubicBezTo>
                    <a:pt x="0" y="14603"/>
                    <a:pt x="14603" y="0"/>
                    <a:pt x="32616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1379851" cy="332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36211" y="7382832"/>
            <a:ext cx="5696786" cy="1252723"/>
            <a:chOff x="0" y="0"/>
            <a:chExt cx="1379851" cy="30342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379851" cy="303429"/>
            </a:xfrm>
            <a:custGeom>
              <a:avLst/>
              <a:gdLst/>
              <a:ahLst/>
              <a:cxnLst/>
              <a:rect l="l" t="t" r="r" b="b"/>
              <a:pathLst>
                <a:path w="1379851" h="303429">
                  <a:moveTo>
                    <a:pt x="32616" y="0"/>
                  </a:moveTo>
                  <a:lnTo>
                    <a:pt x="1347235" y="0"/>
                  </a:lnTo>
                  <a:cubicBezTo>
                    <a:pt x="1355886" y="0"/>
                    <a:pt x="1364182" y="3436"/>
                    <a:pt x="1370298" y="9553"/>
                  </a:cubicBezTo>
                  <a:cubicBezTo>
                    <a:pt x="1376415" y="15670"/>
                    <a:pt x="1379851" y="23966"/>
                    <a:pt x="1379851" y="32616"/>
                  </a:cubicBezTo>
                  <a:lnTo>
                    <a:pt x="1379851" y="270813"/>
                  </a:lnTo>
                  <a:cubicBezTo>
                    <a:pt x="1379851" y="288827"/>
                    <a:pt x="1365249" y="303429"/>
                    <a:pt x="1347235" y="303429"/>
                  </a:cubicBezTo>
                  <a:lnTo>
                    <a:pt x="32616" y="303429"/>
                  </a:lnTo>
                  <a:cubicBezTo>
                    <a:pt x="14603" y="303429"/>
                    <a:pt x="0" y="288827"/>
                    <a:pt x="0" y="270813"/>
                  </a:cubicBezTo>
                  <a:lnTo>
                    <a:pt x="0" y="32616"/>
                  </a:lnTo>
                  <a:cubicBezTo>
                    <a:pt x="0" y="14603"/>
                    <a:pt x="14603" y="0"/>
                    <a:pt x="32616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379851" cy="332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027863" y="3628555"/>
            <a:ext cx="1247474" cy="1247474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CC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6086165" y="3633804"/>
            <a:ext cx="1247474" cy="1247474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9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1027863" y="5505693"/>
            <a:ext cx="1247474" cy="1247474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CC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6086165" y="5489312"/>
            <a:ext cx="1278525" cy="1278525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9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1027863" y="7377583"/>
            <a:ext cx="1247474" cy="1247474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CC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6086165" y="7377583"/>
            <a:ext cx="1247474" cy="1247474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9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2" name="Freeform 52"/>
          <p:cNvSpPr/>
          <p:nvPr/>
        </p:nvSpPr>
        <p:spPr>
          <a:xfrm>
            <a:off x="8532294" y="5445439"/>
            <a:ext cx="1188398" cy="1307729"/>
          </a:xfrm>
          <a:custGeom>
            <a:avLst/>
            <a:gdLst/>
            <a:ahLst/>
            <a:cxnLst/>
            <a:rect l="l" t="t" r="r" b="b"/>
            <a:pathLst>
              <a:path w="1188398" h="1307729">
                <a:moveTo>
                  <a:pt x="0" y="0"/>
                </a:moveTo>
                <a:lnTo>
                  <a:pt x="1188398" y="0"/>
                </a:lnTo>
                <a:lnTo>
                  <a:pt x="1188398" y="1307729"/>
                </a:lnTo>
                <a:lnTo>
                  <a:pt x="0" y="13077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53"/>
          <p:cNvSpPr/>
          <p:nvPr/>
        </p:nvSpPr>
        <p:spPr>
          <a:xfrm>
            <a:off x="6394027" y="3885472"/>
            <a:ext cx="631750" cy="738889"/>
          </a:xfrm>
          <a:custGeom>
            <a:avLst/>
            <a:gdLst/>
            <a:ahLst/>
            <a:cxnLst/>
            <a:rect l="l" t="t" r="r" b="b"/>
            <a:pathLst>
              <a:path w="631750" h="738889">
                <a:moveTo>
                  <a:pt x="0" y="0"/>
                </a:moveTo>
                <a:lnTo>
                  <a:pt x="631750" y="0"/>
                </a:lnTo>
                <a:lnTo>
                  <a:pt x="631750" y="738889"/>
                </a:lnTo>
                <a:lnTo>
                  <a:pt x="0" y="7388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Freeform 54"/>
          <p:cNvSpPr/>
          <p:nvPr/>
        </p:nvSpPr>
        <p:spPr>
          <a:xfrm>
            <a:off x="6280796" y="5831030"/>
            <a:ext cx="858212" cy="661604"/>
          </a:xfrm>
          <a:custGeom>
            <a:avLst/>
            <a:gdLst/>
            <a:ahLst/>
            <a:cxnLst/>
            <a:rect l="l" t="t" r="r" b="b"/>
            <a:pathLst>
              <a:path w="858212" h="661604">
                <a:moveTo>
                  <a:pt x="0" y="0"/>
                </a:moveTo>
                <a:lnTo>
                  <a:pt x="858212" y="0"/>
                </a:lnTo>
                <a:lnTo>
                  <a:pt x="858212" y="661604"/>
                </a:lnTo>
                <a:lnTo>
                  <a:pt x="0" y="6616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5" name="Freeform 55"/>
          <p:cNvSpPr/>
          <p:nvPr/>
        </p:nvSpPr>
        <p:spPr>
          <a:xfrm>
            <a:off x="6224558" y="7529188"/>
            <a:ext cx="970689" cy="970689"/>
          </a:xfrm>
          <a:custGeom>
            <a:avLst/>
            <a:gdLst/>
            <a:ahLst/>
            <a:cxnLst/>
            <a:rect l="l" t="t" r="r" b="b"/>
            <a:pathLst>
              <a:path w="970689" h="970689">
                <a:moveTo>
                  <a:pt x="0" y="0"/>
                </a:moveTo>
                <a:lnTo>
                  <a:pt x="970688" y="0"/>
                </a:lnTo>
                <a:lnTo>
                  <a:pt x="970688" y="970689"/>
                </a:lnTo>
                <a:lnTo>
                  <a:pt x="0" y="9706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56"/>
          <p:cNvSpPr/>
          <p:nvPr/>
        </p:nvSpPr>
        <p:spPr>
          <a:xfrm>
            <a:off x="11142844" y="3878668"/>
            <a:ext cx="1017513" cy="820370"/>
          </a:xfrm>
          <a:custGeom>
            <a:avLst/>
            <a:gdLst/>
            <a:ahLst/>
            <a:cxnLst/>
            <a:rect l="l" t="t" r="r" b="b"/>
            <a:pathLst>
              <a:path w="1017513" h="820370">
                <a:moveTo>
                  <a:pt x="0" y="0"/>
                </a:moveTo>
                <a:lnTo>
                  <a:pt x="1017513" y="0"/>
                </a:lnTo>
                <a:lnTo>
                  <a:pt x="1017513" y="820369"/>
                </a:lnTo>
                <a:lnTo>
                  <a:pt x="0" y="8203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7" name="Freeform 57"/>
          <p:cNvSpPr/>
          <p:nvPr/>
        </p:nvSpPr>
        <p:spPr>
          <a:xfrm>
            <a:off x="11273941" y="5707505"/>
            <a:ext cx="755318" cy="908653"/>
          </a:xfrm>
          <a:custGeom>
            <a:avLst/>
            <a:gdLst/>
            <a:ahLst/>
            <a:cxnLst/>
            <a:rect l="l" t="t" r="r" b="b"/>
            <a:pathLst>
              <a:path w="755318" h="908653">
                <a:moveTo>
                  <a:pt x="0" y="0"/>
                </a:moveTo>
                <a:lnTo>
                  <a:pt x="755318" y="0"/>
                </a:lnTo>
                <a:lnTo>
                  <a:pt x="755318" y="908653"/>
                </a:lnTo>
                <a:lnTo>
                  <a:pt x="0" y="90865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Freeform 58"/>
          <p:cNvSpPr/>
          <p:nvPr/>
        </p:nvSpPr>
        <p:spPr>
          <a:xfrm>
            <a:off x="11312255" y="7529188"/>
            <a:ext cx="678689" cy="944264"/>
          </a:xfrm>
          <a:custGeom>
            <a:avLst/>
            <a:gdLst/>
            <a:ahLst/>
            <a:cxnLst/>
            <a:rect l="l" t="t" r="r" b="b"/>
            <a:pathLst>
              <a:path w="678689" h="944264">
                <a:moveTo>
                  <a:pt x="0" y="0"/>
                </a:moveTo>
                <a:lnTo>
                  <a:pt x="678690" y="0"/>
                </a:lnTo>
                <a:lnTo>
                  <a:pt x="678690" y="944264"/>
                </a:lnTo>
                <a:lnTo>
                  <a:pt x="0" y="94426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9" name="TextBox 59"/>
          <p:cNvSpPr txBox="1"/>
          <p:nvPr/>
        </p:nvSpPr>
        <p:spPr>
          <a:xfrm>
            <a:off x="1123023" y="5910543"/>
            <a:ext cx="4848420" cy="339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6"/>
              </a:lnSpc>
              <a:spcBef>
                <a:spcPct val="0"/>
              </a:spcBef>
            </a:pPr>
            <a:r>
              <a:rPr lang="en-US" sz="2011">
                <a:solidFill>
                  <a:srgbClr val="000000"/>
                </a:solidFill>
                <a:latin typeface="Montserrat Bold"/>
              </a:rPr>
              <a:t>MULTI-FACTOR AUTHENTICATION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817435" y="3923856"/>
            <a:ext cx="3843973" cy="6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4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Montserrat Bold"/>
              </a:rPr>
              <a:t>CONVERSION OF PHYSICAL IDS TO DIGITAL FORMAT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303829" y="7610904"/>
            <a:ext cx="4500440" cy="691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6"/>
              </a:lnSpc>
              <a:spcBef>
                <a:spcPct val="0"/>
              </a:spcBef>
            </a:pPr>
            <a:r>
              <a:rPr lang="en-US" sz="2011">
                <a:solidFill>
                  <a:srgbClr val="000000"/>
                </a:solidFill>
                <a:latin typeface="Montserrat Bold"/>
              </a:rPr>
              <a:t>ENCRYPTION AND DATA SECURITY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2684912" y="3923856"/>
            <a:ext cx="3843973" cy="6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14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Montserrat Bold"/>
              </a:rPr>
              <a:t>STREAMLINED IDENTITY VERIFICATION PROCESSES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2370587" y="5571841"/>
            <a:ext cx="4495484" cy="1044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14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Montserrat Bold"/>
              </a:rPr>
              <a:t>INTEGRATION WITH GOVERNMENT AND BUSINESS SYSTEMS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2446787" y="7629954"/>
            <a:ext cx="4495484" cy="69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14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Montserrat Bold"/>
              </a:rPr>
              <a:t>USER-FRIENDLY INTERFACE AND ACCESSIBILITY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6992790" y="9857913"/>
            <a:ext cx="103688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A2E3F9"/>
                </a:solidFill>
                <a:latin typeface="Canva Sans Bold"/>
              </a:rPr>
              <a:t>Spring 2024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99231" y="608013"/>
            <a:ext cx="5335065" cy="960312"/>
          </a:xfrm>
          <a:custGeom>
            <a:avLst/>
            <a:gdLst/>
            <a:ahLst/>
            <a:cxnLst/>
            <a:rect l="l" t="t" r="r" b="b"/>
            <a:pathLst>
              <a:path w="5335065" h="960312">
                <a:moveTo>
                  <a:pt x="0" y="0"/>
                </a:moveTo>
                <a:lnTo>
                  <a:pt x="5335065" y="0"/>
                </a:lnTo>
                <a:lnTo>
                  <a:pt x="5335065" y="960312"/>
                </a:lnTo>
                <a:lnTo>
                  <a:pt x="0" y="960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194156" y="-1238000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065144" y="8006179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38523" y="3668643"/>
            <a:ext cx="16410954" cy="5047783"/>
          </a:xfrm>
          <a:custGeom>
            <a:avLst/>
            <a:gdLst/>
            <a:ahLst/>
            <a:cxnLst/>
            <a:rect l="l" t="t" r="r" b="b"/>
            <a:pathLst>
              <a:path w="16410954" h="5047783">
                <a:moveTo>
                  <a:pt x="0" y="0"/>
                </a:moveTo>
                <a:lnTo>
                  <a:pt x="16410954" y="0"/>
                </a:lnTo>
                <a:lnTo>
                  <a:pt x="16410954" y="5047783"/>
                </a:lnTo>
                <a:lnTo>
                  <a:pt x="0" y="50477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791855" y="1434975"/>
            <a:ext cx="12704289" cy="1136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90"/>
              </a:lnSpc>
            </a:pPr>
            <a:r>
              <a:rPr lang="en-US" sz="6635">
                <a:solidFill>
                  <a:srgbClr val="A2E3F9"/>
                </a:solidFill>
                <a:latin typeface="Mokoto"/>
              </a:rPr>
              <a:t>VISUAL STORYBOARD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92790" y="9843404"/>
            <a:ext cx="103688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A2E3F9"/>
                </a:solidFill>
                <a:latin typeface="Canva Sans Bold"/>
              </a:rPr>
              <a:t>Spring 2024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99231" y="548544"/>
            <a:ext cx="5335065" cy="960312"/>
          </a:xfrm>
          <a:custGeom>
            <a:avLst/>
            <a:gdLst/>
            <a:ahLst/>
            <a:cxnLst/>
            <a:rect l="l" t="t" r="r" b="b"/>
            <a:pathLst>
              <a:path w="5335065" h="960312">
                <a:moveTo>
                  <a:pt x="0" y="0"/>
                </a:moveTo>
                <a:lnTo>
                  <a:pt x="5335065" y="0"/>
                </a:lnTo>
                <a:lnTo>
                  <a:pt x="5335065" y="960312"/>
                </a:lnTo>
                <a:lnTo>
                  <a:pt x="0" y="960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194156" y="-1238000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065144" y="8006179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61430" y="3368440"/>
            <a:ext cx="16765141" cy="5103698"/>
          </a:xfrm>
          <a:custGeom>
            <a:avLst/>
            <a:gdLst/>
            <a:ahLst/>
            <a:cxnLst/>
            <a:rect l="l" t="t" r="r" b="b"/>
            <a:pathLst>
              <a:path w="16765141" h="5103698">
                <a:moveTo>
                  <a:pt x="0" y="0"/>
                </a:moveTo>
                <a:lnTo>
                  <a:pt x="16765140" y="0"/>
                </a:lnTo>
                <a:lnTo>
                  <a:pt x="16765140" y="5103699"/>
                </a:lnTo>
                <a:lnTo>
                  <a:pt x="0" y="51036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791855" y="1240361"/>
            <a:ext cx="12704289" cy="1136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90"/>
              </a:lnSpc>
            </a:pPr>
            <a:r>
              <a:rPr lang="en-US" sz="6635">
                <a:solidFill>
                  <a:srgbClr val="A2E3F9"/>
                </a:solidFill>
                <a:latin typeface="Mokoto"/>
              </a:rPr>
              <a:t>VISUAL STORYBOARD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92790" y="9843404"/>
            <a:ext cx="103688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A2E3F9"/>
                </a:solidFill>
                <a:latin typeface="Canva Sans Bold"/>
              </a:rPr>
              <a:t>Spring 2024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99231" y="339245"/>
            <a:ext cx="5335065" cy="960312"/>
          </a:xfrm>
          <a:custGeom>
            <a:avLst/>
            <a:gdLst/>
            <a:ahLst/>
            <a:cxnLst/>
            <a:rect l="l" t="t" r="r" b="b"/>
            <a:pathLst>
              <a:path w="5335065" h="960312">
                <a:moveTo>
                  <a:pt x="0" y="0"/>
                </a:moveTo>
                <a:lnTo>
                  <a:pt x="5335065" y="0"/>
                </a:lnTo>
                <a:lnTo>
                  <a:pt x="5335065" y="960311"/>
                </a:lnTo>
                <a:lnTo>
                  <a:pt x="0" y="9603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194156" y="-1238000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065144" y="8012160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786537" y="1630570"/>
            <a:ext cx="3352934" cy="7011833"/>
          </a:xfrm>
          <a:custGeom>
            <a:avLst/>
            <a:gdLst/>
            <a:ahLst/>
            <a:cxnLst/>
            <a:rect l="l" t="t" r="r" b="b"/>
            <a:pathLst>
              <a:path w="3352934" h="7011833">
                <a:moveTo>
                  <a:pt x="0" y="0"/>
                </a:moveTo>
                <a:lnTo>
                  <a:pt x="3352935" y="0"/>
                </a:lnTo>
                <a:lnTo>
                  <a:pt x="3352935" y="7011833"/>
                </a:lnTo>
                <a:lnTo>
                  <a:pt x="0" y="70118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983" t="-1298" r="-6480" b="-17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189587" y="1587323"/>
            <a:ext cx="3327694" cy="7055080"/>
          </a:xfrm>
          <a:custGeom>
            <a:avLst/>
            <a:gdLst/>
            <a:ahLst/>
            <a:cxnLst/>
            <a:rect l="l" t="t" r="r" b="b"/>
            <a:pathLst>
              <a:path w="3327694" h="7055080">
                <a:moveTo>
                  <a:pt x="0" y="0"/>
                </a:moveTo>
                <a:lnTo>
                  <a:pt x="3327694" y="0"/>
                </a:lnTo>
                <a:lnTo>
                  <a:pt x="3327694" y="7055080"/>
                </a:lnTo>
                <a:lnTo>
                  <a:pt x="0" y="70550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746" t="-677" r="-4810" b="-162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902644" y="4814741"/>
            <a:ext cx="1390903" cy="657518"/>
          </a:xfrm>
          <a:custGeom>
            <a:avLst/>
            <a:gdLst/>
            <a:ahLst/>
            <a:cxnLst/>
            <a:rect l="l" t="t" r="r" b="b"/>
            <a:pathLst>
              <a:path w="1390903" h="657518">
                <a:moveTo>
                  <a:pt x="0" y="0"/>
                </a:moveTo>
                <a:lnTo>
                  <a:pt x="1390903" y="0"/>
                </a:lnTo>
                <a:lnTo>
                  <a:pt x="1390903" y="657518"/>
                </a:lnTo>
                <a:lnTo>
                  <a:pt x="0" y="6575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6992790" y="9828895"/>
            <a:ext cx="103688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A2E3F9"/>
                </a:solidFill>
                <a:latin typeface="Canva Sans Bold"/>
              </a:rPr>
              <a:t>Spring 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87369" y="8923782"/>
            <a:ext cx="2300987" cy="334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4"/>
              </a:lnSpc>
              <a:spcBef>
                <a:spcPct val="0"/>
              </a:spcBef>
            </a:pPr>
            <a:r>
              <a:rPr lang="en-US" sz="2340">
                <a:solidFill>
                  <a:srgbClr val="C7D0D8"/>
                </a:solidFill>
                <a:latin typeface="Montserrat Bold"/>
              </a:rPr>
              <a:t>LOGIN 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01465" y="8923782"/>
            <a:ext cx="2472682" cy="334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4"/>
              </a:lnSpc>
              <a:spcBef>
                <a:spcPct val="0"/>
              </a:spcBef>
            </a:pPr>
            <a:r>
              <a:rPr lang="en-US" sz="2340">
                <a:solidFill>
                  <a:srgbClr val="C7D0D8"/>
                </a:solidFill>
                <a:latin typeface="Montserrat Bold"/>
              </a:rPr>
              <a:t>HOME PAGE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30205" y="7054448"/>
            <a:ext cx="3510625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4"/>
              </a:lnSpc>
              <a:spcBef>
                <a:spcPct val="0"/>
              </a:spcBef>
            </a:pPr>
            <a:r>
              <a:rPr lang="en-US" sz="2340" u="sng" dirty="0">
                <a:solidFill>
                  <a:srgbClr val="C7D0D8"/>
                </a:solidFill>
                <a:latin typeface="Montserrat Bold"/>
                <a:hlinkClick r:id="rId11" tooltip="https://www.figma.com/proto/FzCwN1CTf7FcN2Tk7aFnkT/Virtu-ID?type=design&amp;node-id=5-65&amp;t=AoHFJIwJnwFG5PSL-0&amp;scaling=scale-down&amp;page-id=0%3A1&amp;starting-point-node-id=1%3A3"/>
              </a:rPr>
              <a:t>Prototype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928117" y="2920598"/>
            <a:ext cx="4114800" cy="4114800"/>
            <a:chOff x="0" y="0"/>
            <a:chExt cx="5486400" cy="548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99231" y="418801"/>
            <a:ext cx="5335065" cy="960312"/>
          </a:xfrm>
          <a:custGeom>
            <a:avLst/>
            <a:gdLst/>
            <a:ahLst/>
            <a:cxnLst/>
            <a:rect l="l" t="t" r="r" b="b"/>
            <a:pathLst>
              <a:path w="5335065" h="960312">
                <a:moveTo>
                  <a:pt x="0" y="0"/>
                </a:moveTo>
                <a:lnTo>
                  <a:pt x="5335065" y="0"/>
                </a:lnTo>
                <a:lnTo>
                  <a:pt x="5335065" y="960312"/>
                </a:lnTo>
                <a:lnTo>
                  <a:pt x="0" y="960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446088" y="-1508856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9" y="0"/>
                </a:lnTo>
                <a:lnTo>
                  <a:pt x="4130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065144" y="8229600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381828" y="1333919"/>
            <a:ext cx="3351691" cy="7070986"/>
          </a:xfrm>
          <a:custGeom>
            <a:avLst/>
            <a:gdLst/>
            <a:ahLst/>
            <a:cxnLst/>
            <a:rect l="l" t="t" r="r" b="b"/>
            <a:pathLst>
              <a:path w="3351691" h="7070986">
                <a:moveTo>
                  <a:pt x="0" y="0"/>
                </a:moveTo>
                <a:lnTo>
                  <a:pt x="3351691" y="0"/>
                </a:lnTo>
                <a:lnTo>
                  <a:pt x="3351691" y="7070986"/>
                </a:lnTo>
                <a:lnTo>
                  <a:pt x="0" y="7070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915" t="-1256" r="-12066" b="-19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652733" y="1333919"/>
            <a:ext cx="3330067" cy="7135858"/>
          </a:xfrm>
          <a:custGeom>
            <a:avLst/>
            <a:gdLst/>
            <a:ahLst/>
            <a:cxnLst/>
            <a:rect l="l" t="t" r="r" b="b"/>
            <a:pathLst>
              <a:path w="3330067" h="7135858">
                <a:moveTo>
                  <a:pt x="0" y="0"/>
                </a:moveTo>
                <a:lnTo>
                  <a:pt x="3330067" y="0"/>
                </a:lnTo>
                <a:lnTo>
                  <a:pt x="3330067" y="7135857"/>
                </a:lnTo>
                <a:lnTo>
                  <a:pt x="0" y="71358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796" t="-1245" r="-8303" b="-10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6992790" y="9828895"/>
            <a:ext cx="103688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A2E3F9"/>
                </a:solidFill>
                <a:latin typeface="Canva Sans Bold"/>
              </a:rPr>
              <a:t>Spring 2024</a:t>
            </a:r>
          </a:p>
        </p:txBody>
      </p:sp>
      <p:sp>
        <p:nvSpPr>
          <p:cNvPr id="9" name="Freeform 9"/>
          <p:cNvSpPr/>
          <p:nvPr/>
        </p:nvSpPr>
        <p:spPr>
          <a:xfrm>
            <a:off x="11499909" y="4565979"/>
            <a:ext cx="1390903" cy="657518"/>
          </a:xfrm>
          <a:custGeom>
            <a:avLst/>
            <a:gdLst/>
            <a:ahLst/>
            <a:cxnLst/>
            <a:rect l="l" t="t" r="r" b="b"/>
            <a:pathLst>
              <a:path w="1390903" h="657518">
                <a:moveTo>
                  <a:pt x="0" y="0"/>
                </a:moveTo>
                <a:lnTo>
                  <a:pt x="1390903" y="0"/>
                </a:lnTo>
                <a:lnTo>
                  <a:pt x="1390903" y="657518"/>
                </a:lnTo>
                <a:lnTo>
                  <a:pt x="0" y="6575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348769" y="8789401"/>
            <a:ext cx="3510625" cy="65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4"/>
              </a:lnSpc>
              <a:spcBef>
                <a:spcPct val="0"/>
              </a:spcBef>
            </a:pPr>
            <a:r>
              <a:rPr lang="en-US" sz="2340">
                <a:solidFill>
                  <a:srgbClr val="C7D0D8"/>
                </a:solidFill>
                <a:latin typeface="Montserrat Bold"/>
              </a:rPr>
              <a:t>ENTER THE PIN FOR ADDED SECURITY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37597" y="8789401"/>
            <a:ext cx="3510625" cy="65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4"/>
              </a:lnSpc>
              <a:spcBef>
                <a:spcPct val="0"/>
              </a:spcBef>
            </a:pPr>
            <a:r>
              <a:rPr lang="en-US" sz="2340">
                <a:solidFill>
                  <a:srgbClr val="C7D0D8"/>
                </a:solidFill>
                <a:latin typeface="Montserrat Bold"/>
              </a:rPr>
              <a:t>SAMPLE VERIFIED DOCUMENT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92033" y="1182552"/>
            <a:ext cx="3459810" cy="7308848"/>
          </a:xfrm>
          <a:custGeom>
            <a:avLst/>
            <a:gdLst/>
            <a:ahLst/>
            <a:cxnLst/>
            <a:rect l="l" t="t" r="r" b="b"/>
            <a:pathLst>
              <a:path w="3459810" h="7308848">
                <a:moveTo>
                  <a:pt x="0" y="0"/>
                </a:moveTo>
                <a:lnTo>
                  <a:pt x="3459810" y="0"/>
                </a:lnTo>
                <a:lnTo>
                  <a:pt x="3459810" y="7308848"/>
                </a:lnTo>
                <a:lnTo>
                  <a:pt x="0" y="73088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005" t="-1201" r="-4152" b="-4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397486" y="4565979"/>
            <a:ext cx="1390903" cy="657518"/>
          </a:xfrm>
          <a:custGeom>
            <a:avLst/>
            <a:gdLst/>
            <a:ahLst/>
            <a:cxnLst/>
            <a:rect l="l" t="t" r="r" b="b"/>
            <a:pathLst>
              <a:path w="1390903" h="657518">
                <a:moveTo>
                  <a:pt x="0" y="0"/>
                </a:moveTo>
                <a:lnTo>
                  <a:pt x="1390903" y="0"/>
                </a:lnTo>
                <a:lnTo>
                  <a:pt x="1390903" y="657518"/>
                </a:lnTo>
                <a:lnTo>
                  <a:pt x="0" y="6575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18715" y="8789401"/>
            <a:ext cx="3051851" cy="65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4"/>
              </a:lnSpc>
              <a:spcBef>
                <a:spcPct val="0"/>
              </a:spcBef>
            </a:pPr>
            <a:r>
              <a:rPr lang="en-US" sz="2340">
                <a:solidFill>
                  <a:srgbClr val="C7D0D8"/>
                </a:solidFill>
                <a:latin typeface="Montserrat Bold"/>
              </a:rPr>
              <a:t>MY DOCUMENTS PAGE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97340" y="548544"/>
            <a:ext cx="5335065" cy="960312"/>
          </a:xfrm>
          <a:custGeom>
            <a:avLst/>
            <a:gdLst/>
            <a:ahLst/>
            <a:cxnLst/>
            <a:rect l="l" t="t" r="r" b="b"/>
            <a:pathLst>
              <a:path w="5335065" h="960312">
                <a:moveTo>
                  <a:pt x="0" y="0"/>
                </a:moveTo>
                <a:lnTo>
                  <a:pt x="5335065" y="0"/>
                </a:lnTo>
                <a:lnTo>
                  <a:pt x="5335065" y="960312"/>
                </a:lnTo>
                <a:lnTo>
                  <a:pt x="0" y="960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99516" y="-1259748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9" y="0"/>
                </a:lnTo>
                <a:lnTo>
                  <a:pt x="4130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997909" y="8445573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9" y="0"/>
                </a:lnTo>
                <a:lnTo>
                  <a:pt x="4130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428234" y="1044865"/>
            <a:ext cx="13431532" cy="1162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30"/>
              </a:lnSpc>
            </a:pPr>
            <a:r>
              <a:rPr lang="en-US" sz="6735">
                <a:solidFill>
                  <a:srgbClr val="A2E3F9"/>
                </a:solidFill>
                <a:latin typeface="Mokoto"/>
              </a:rPr>
              <a:t>PRODUCT ROADMAP</a:t>
            </a:r>
          </a:p>
        </p:txBody>
      </p:sp>
      <p:sp>
        <p:nvSpPr>
          <p:cNvPr id="7" name="Freeform 7"/>
          <p:cNvSpPr/>
          <p:nvPr/>
        </p:nvSpPr>
        <p:spPr>
          <a:xfrm>
            <a:off x="560038" y="8151423"/>
            <a:ext cx="3620309" cy="294150"/>
          </a:xfrm>
          <a:custGeom>
            <a:avLst/>
            <a:gdLst/>
            <a:ahLst/>
            <a:cxnLst/>
            <a:rect l="l" t="t" r="r" b="b"/>
            <a:pathLst>
              <a:path w="3620309" h="294150">
                <a:moveTo>
                  <a:pt x="0" y="0"/>
                </a:moveTo>
                <a:lnTo>
                  <a:pt x="3620309" y="0"/>
                </a:lnTo>
                <a:lnTo>
                  <a:pt x="3620309" y="294150"/>
                </a:lnTo>
                <a:lnTo>
                  <a:pt x="0" y="2941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818707" y="8151423"/>
            <a:ext cx="3620309" cy="294150"/>
          </a:xfrm>
          <a:custGeom>
            <a:avLst/>
            <a:gdLst/>
            <a:ahLst/>
            <a:cxnLst/>
            <a:rect l="l" t="t" r="r" b="b"/>
            <a:pathLst>
              <a:path w="3620309" h="294150">
                <a:moveTo>
                  <a:pt x="0" y="0"/>
                </a:moveTo>
                <a:lnTo>
                  <a:pt x="3620308" y="0"/>
                </a:lnTo>
                <a:lnTo>
                  <a:pt x="3620308" y="294150"/>
                </a:lnTo>
                <a:lnTo>
                  <a:pt x="0" y="2941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474110" y="8151423"/>
            <a:ext cx="3620309" cy="294150"/>
          </a:xfrm>
          <a:custGeom>
            <a:avLst/>
            <a:gdLst/>
            <a:ahLst/>
            <a:cxnLst/>
            <a:rect l="l" t="t" r="r" b="b"/>
            <a:pathLst>
              <a:path w="3620309" h="294150">
                <a:moveTo>
                  <a:pt x="0" y="0"/>
                </a:moveTo>
                <a:lnTo>
                  <a:pt x="3620309" y="0"/>
                </a:lnTo>
                <a:lnTo>
                  <a:pt x="3620309" y="294150"/>
                </a:lnTo>
                <a:lnTo>
                  <a:pt x="0" y="2941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732779" y="8151423"/>
            <a:ext cx="3620309" cy="294150"/>
          </a:xfrm>
          <a:custGeom>
            <a:avLst/>
            <a:gdLst/>
            <a:ahLst/>
            <a:cxnLst/>
            <a:rect l="l" t="t" r="r" b="b"/>
            <a:pathLst>
              <a:path w="3620309" h="294150">
                <a:moveTo>
                  <a:pt x="0" y="0"/>
                </a:moveTo>
                <a:lnTo>
                  <a:pt x="3620308" y="0"/>
                </a:lnTo>
                <a:lnTo>
                  <a:pt x="3620308" y="294150"/>
                </a:lnTo>
                <a:lnTo>
                  <a:pt x="0" y="2941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90369" y="3336425"/>
            <a:ext cx="17497631" cy="4957662"/>
          </a:xfrm>
          <a:custGeom>
            <a:avLst/>
            <a:gdLst/>
            <a:ahLst/>
            <a:cxnLst/>
            <a:rect l="l" t="t" r="r" b="b"/>
            <a:pathLst>
              <a:path w="17497631" h="4957662">
                <a:moveTo>
                  <a:pt x="0" y="0"/>
                </a:moveTo>
                <a:lnTo>
                  <a:pt x="17497631" y="0"/>
                </a:lnTo>
                <a:lnTo>
                  <a:pt x="17497631" y="4957662"/>
                </a:lnTo>
                <a:lnTo>
                  <a:pt x="0" y="49576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1613356" y="6103315"/>
            <a:ext cx="256699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6129849" y="6112840"/>
            <a:ext cx="256699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10336234" y="6103315"/>
            <a:ext cx="256699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14301484" y="6093790"/>
            <a:ext cx="256699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282584" y="6179515"/>
            <a:ext cx="4383053" cy="119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3" lvl="1" indent="-172721">
              <a:lnSpc>
                <a:spcPts val="1904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Montserrat Bold"/>
              </a:rPr>
              <a:t>INTRODUCING VRITUID</a:t>
            </a:r>
          </a:p>
          <a:p>
            <a:pPr marL="345443" lvl="1" indent="-172721">
              <a:lnSpc>
                <a:spcPts val="1904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Montserrat Bold"/>
              </a:rPr>
              <a:t>MARKETING STRATEGY DEVELOPMENT</a:t>
            </a:r>
          </a:p>
          <a:p>
            <a:pPr marL="345443" lvl="1" indent="-172721">
              <a:lnSpc>
                <a:spcPts val="1904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Montserrat Bold"/>
              </a:rPr>
              <a:t>FEEDBACK FROM NEW USERS </a:t>
            </a:r>
          </a:p>
          <a:p>
            <a:pPr algn="l">
              <a:lnSpc>
                <a:spcPts val="1904"/>
              </a:lnSpc>
            </a:pPr>
            <a:endParaRPr lang="en-US" sz="160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190615" y="5505694"/>
            <a:ext cx="2566991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 Bold"/>
              </a:rPr>
              <a:t>LAUNCH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859444" y="6153341"/>
            <a:ext cx="3603519" cy="190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3" lvl="1" indent="-172721">
              <a:lnSpc>
                <a:spcPts val="1904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Montserrat Bold"/>
              </a:rPr>
              <a:t>PREMIUM SUBSCRIPTION FEATURE DEVELOPMENT</a:t>
            </a:r>
          </a:p>
          <a:p>
            <a:pPr marL="345443" lvl="1" indent="-172721">
              <a:lnSpc>
                <a:spcPts val="1904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Montserrat Bold"/>
              </a:rPr>
              <a:t>NEW MARKET USER ONBOARDING AND SUPPORT</a:t>
            </a:r>
          </a:p>
          <a:p>
            <a:pPr marL="345443" lvl="1" indent="-172721">
              <a:lnSpc>
                <a:spcPts val="1904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Montserrat Bold"/>
              </a:rPr>
              <a:t>ONGOING ENHANCEMENT &amp; STRATEGY </a:t>
            </a:r>
          </a:p>
          <a:p>
            <a:pPr marL="345443" lvl="1" indent="-172721">
              <a:lnSpc>
                <a:spcPts val="1904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Montserrat Bold"/>
              </a:rPr>
              <a:t>DEVELOPMENT</a:t>
            </a:r>
          </a:p>
          <a:p>
            <a:pPr algn="l">
              <a:lnSpc>
                <a:spcPts val="1904"/>
              </a:lnSpc>
            </a:pPr>
            <a:endParaRPr lang="en-US" sz="160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833426" y="6153341"/>
            <a:ext cx="3389169" cy="2145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1903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Montserrat Bold"/>
              </a:rPr>
              <a:t>PAYMENT INTEGRATION AND SECURITY ENHANCEMENTS</a:t>
            </a:r>
          </a:p>
          <a:p>
            <a:pPr marL="345439" lvl="1" indent="-172720">
              <a:lnSpc>
                <a:spcPts val="1903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Montserrat Bold"/>
              </a:rPr>
              <a:t>PERFORMANCE OPTIMIZATION</a:t>
            </a:r>
          </a:p>
          <a:p>
            <a:pPr marL="345439" lvl="1" indent="-172720">
              <a:lnSpc>
                <a:spcPts val="1903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Montserrat Bold"/>
              </a:rPr>
              <a:t>EXPANSION &amp; OPTIMIZATION</a:t>
            </a:r>
          </a:p>
          <a:p>
            <a:pPr>
              <a:lnSpc>
                <a:spcPts val="1903"/>
              </a:lnSpc>
            </a:pPr>
            <a:endParaRPr lang="en-US" sz="1599">
              <a:solidFill>
                <a:srgbClr val="000000"/>
              </a:solidFill>
              <a:latin typeface="Montserrat Bold"/>
            </a:endParaRPr>
          </a:p>
          <a:p>
            <a:pPr algn="l">
              <a:lnSpc>
                <a:spcPts val="1903"/>
              </a:lnSpc>
            </a:pPr>
            <a:endParaRPr lang="en-US" sz="1599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788209" y="6179515"/>
            <a:ext cx="3407042" cy="1668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3" lvl="1" indent="-172721">
              <a:lnSpc>
                <a:spcPts val="1904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Montserrat Bold"/>
              </a:rPr>
              <a:t>MARKETING CAMPAIGN LAUNCH</a:t>
            </a:r>
          </a:p>
          <a:p>
            <a:pPr marL="345443" lvl="1" indent="-172721">
              <a:lnSpc>
                <a:spcPts val="1904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Montserrat Bold"/>
              </a:rPr>
              <a:t>FEATURE UPDATES BASED ON FEEDBACK</a:t>
            </a:r>
          </a:p>
          <a:p>
            <a:pPr marL="345443" lvl="1" indent="-172721">
              <a:lnSpc>
                <a:spcPts val="1904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Montserrat Bold"/>
              </a:rPr>
              <a:t>DOCUMENT MANAGEMENT IMPROVEMENTS</a:t>
            </a:r>
          </a:p>
          <a:p>
            <a:pPr algn="l">
              <a:lnSpc>
                <a:spcPts val="1904"/>
              </a:lnSpc>
            </a:pPr>
            <a:endParaRPr lang="en-US" sz="160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993264" y="5319956"/>
            <a:ext cx="4840162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 Bold"/>
              </a:rPr>
              <a:t>USER ACQUISITION &amp; ENGAGEMENT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39185" y="5505694"/>
            <a:ext cx="4320259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 Bold"/>
              </a:rPr>
              <a:t>FEATURE ENHANCEMENTS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541108" y="5319956"/>
            <a:ext cx="3921855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 Bold"/>
              </a:rPr>
              <a:t>EXPANSION &amp; OPTIMIZATION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32380" y="3816132"/>
            <a:ext cx="1189585" cy="954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0"/>
              </a:lnSpc>
              <a:spcBef>
                <a:spcPct val="0"/>
              </a:spcBef>
            </a:pPr>
            <a:r>
              <a:rPr lang="en-US" sz="5536">
                <a:solidFill>
                  <a:srgbClr val="000000"/>
                </a:solidFill>
                <a:latin typeface="Montserrat Bold"/>
              </a:rPr>
              <a:t>Q1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312815" y="3816132"/>
            <a:ext cx="1008311" cy="954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0"/>
              </a:lnSpc>
              <a:spcBef>
                <a:spcPct val="0"/>
              </a:spcBef>
            </a:pPr>
            <a:r>
              <a:rPr lang="en-US" sz="5536">
                <a:solidFill>
                  <a:srgbClr val="000000"/>
                </a:solidFill>
                <a:latin typeface="Montserrat Bold"/>
              </a:rPr>
              <a:t>Q2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342932" y="3816132"/>
            <a:ext cx="1009650" cy="954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0"/>
              </a:lnSpc>
              <a:spcBef>
                <a:spcPct val="0"/>
              </a:spcBef>
            </a:pPr>
            <a:r>
              <a:rPr lang="en-US" sz="5536">
                <a:solidFill>
                  <a:srgbClr val="000000"/>
                </a:solidFill>
                <a:latin typeface="Montserrat Bold"/>
              </a:rPr>
              <a:t>Q3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301484" y="3816132"/>
            <a:ext cx="1359719" cy="954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0"/>
              </a:lnSpc>
              <a:spcBef>
                <a:spcPct val="0"/>
              </a:spcBef>
            </a:pPr>
            <a:r>
              <a:rPr lang="en-US" sz="5536">
                <a:solidFill>
                  <a:srgbClr val="000000"/>
                </a:solidFill>
                <a:latin typeface="Montserrat Bold"/>
              </a:rPr>
              <a:t>Q4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992790" y="9886373"/>
            <a:ext cx="103688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A2E3F9"/>
                </a:solidFill>
                <a:latin typeface="Canva Sans Bold"/>
              </a:rPr>
              <a:t>Spring 2024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99231" y="456647"/>
            <a:ext cx="5335065" cy="960312"/>
          </a:xfrm>
          <a:custGeom>
            <a:avLst/>
            <a:gdLst/>
            <a:ahLst/>
            <a:cxnLst/>
            <a:rect l="l" t="t" r="r" b="b"/>
            <a:pathLst>
              <a:path w="5335065" h="960312">
                <a:moveTo>
                  <a:pt x="0" y="0"/>
                </a:moveTo>
                <a:lnTo>
                  <a:pt x="5335065" y="0"/>
                </a:lnTo>
                <a:lnTo>
                  <a:pt x="5335065" y="960311"/>
                </a:lnTo>
                <a:lnTo>
                  <a:pt x="0" y="9603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232256" y="-1410990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364375" y="8375908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677222" y="3884132"/>
            <a:ext cx="2033886" cy="203388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4B7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3576892" y="7121308"/>
            <a:ext cx="2033886" cy="203388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4B7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404989" y="3884132"/>
            <a:ext cx="2033886" cy="2033886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F8D9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10849125" y="7121308"/>
            <a:ext cx="2033886" cy="2033886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860523" y="3884132"/>
            <a:ext cx="2033886" cy="2033886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7778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8121358" y="7121308"/>
            <a:ext cx="2033886" cy="2033886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8BAC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132756" y="3884132"/>
            <a:ext cx="2033886" cy="2033886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 rot="-10800000">
            <a:off x="5393591" y="7121308"/>
            <a:ext cx="2033886" cy="2033886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7778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576892" y="3884132"/>
            <a:ext cx="2033886" cy="2033886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BCCD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 rot="-10800000">
            <a:off x="2677222" y="7121308"/>
            <a:ext cx="2033886" cy="2033886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BCCD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Freeform 26"/>
          <p:cNvSpPr/>
          <p:nvPr/>
        </p:nvSpPr>
        <p:spPr>
          <a:xfrm>
            <a:off x="3058531" y="4265440"/>
            <a:ext cx="1271269" cy="1271269"/>
          </a:xfrm>
          <a:custGeom>
            <a:avLst/>
            <a:gdLst/>
            <a:ahLst/>
            <a:cxnLst/>
            <a:rect l="l" t="t" r="r" b="b"/>
            <a:pathLst>
              <a:path w="1271269" h="1271269">
                <a:moveTo>
                  <a:pt x="0" y="0"/>
                </a:moveTo>
                <a:lnTo>
                  <a:pt x="1271269" y="0"/>
                </a:lnTo>
                <a:lnTo>
                  <a:pt x="1271269" y="1271269"/>
                </a:lnTo>
                <a:lnTo>
                  <a:pt x="0" y="12712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5748516" y="4433050"/>
            <a:ext cx="1346832" cy="936049"/>
          </a:xfrm>
          <a:custGeom>
            <a:avLst/>
            <a:gdLst/>
            <a:ahLst/>
            <a:cxnLst/>
            <a:rect l="l" t="t" r="r" b="b"/>
            <a:pathLst>
              <a:path w="1346832" h="936049">
                <a:moveTo>
                  <a:pt x="0" y="0"/>
                </a:moveTo>
                <a:lnTo>
                  <a:pt x="1346832" y="0"/>
                </a:lnTo>
                <a:lnTo>
                  <a:pt x="1346832" y="936049"/>
                </a:lnTo>
                <a:lnTo>
                  <a:pt x="0" y="9360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8579116" y="4304059"/>
            <a:ext cx="1232650" cy="1232650"/>
          </a:xfrm>
          <a:custGeom>
            <a:avLst/>
            <a:gdLst/>
            <a:ahLst/>
            <a:cxnLst/>
            <a:rect l="l" t="t" r="r" b="b"/>
            <a:pathLst>
              <a:path w="1232650" h="1232650">
                <a:moveTo>
                  <a:pt x="0" y="0"/>
                </a:moveTo>
                <a:lnTo>
                  <a:pt x="1232650" y="0"/>
                </a:lnTo>
                <a:lnTo>
                  <a:pt x="1232650" y="1232650"/>
                </a:lnTo>
                <a:lnTo>
                  <a:pt x="0" y="12326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1355519" y="4213857"/>
            <a:ext cx="1043894" cy="1413054"/>
          </a:xfrm>
          <a:custGeom>
            <a:avLst/>
            <a:gdLst/>
            <a:ahLst/>
            <a:cxnLst/>
            <a:rect l="l" t="t" r="r" b="b"/>
            <a:pathLst>
              <a:path w="1043894" h="1413054">
                <a:moveTo>
                  <a:pt x="0" y="0"/>
                </a:moveTo>
                <a:lnTo>
                  <a:pt x="1043894" y="0"/>
                </a:lnTo>
                <a:lnTo>
                  <a:pt x="1043894" y="1413054"/>
                </a:lnTo>
                <a:lnTo>
                  <a:pt x="0" y="14130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3970734" y="4368468"/>
            <a:ext cx="1261522" cy="1103831"/>
          </a:xfrm>
          <a:custGeom>
            <a:avLst/>
            <a:gdLst/>
            <a:ahLst/>
            <a:cxnLst/>
            <a:rect l="l" t="t" r="r" b="b"/>
            <a:pathLst>
              <a:path w="1261522" h="1103831">
                <a:moveTo>
                  <a:pt x="0" y="0"/>
                </a:moveTo>
                <a:lnTo>
                  <a:pt x="1261522" y="0"/>
                </a:lnTo>
                <a:lnTo>
                  <a:pt x="1261522" y="1103832"/>
                </a:lnTo>
                <a:lnTo>
                  <a:pt x="0" y="110383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3020690" y="7464776"/>
            <a:ext cx="1346950" cy="1346950"/>
          </a:xfrm>
          <a:custGeom>
            <a:avLst/>
            <a:gdLst/>
            <a:ahLst/>
            <a:cxnLst/>
            <a:rect l="l" t="t" r="r" b="b"/>
            <a:pathLst>
              <a:path w="1346950" h="1346950">
                <a:moveTo>
                  <a:pt x="0" y="0"/>
                </a:moveTo>
                <a:lnTo>
                  <a:pt x="1346951" y="0"/>
                </a:lnTo>
                <a:lnTo>
                  <a:pt x="1346951" y="1346950"/>
                </a:lnTo>
                <a:lnTo>
                  <a:pt x="0" y="13469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5912278" y="7529271"/>
            <a:ext cx="996512" cy="1217959"/>
          </a:xfrm>
          <a:custGeom>
            <a:avLst/>
            <a:gdLst/>
            <a:ahLst/>
            <a:cxnLst/>
            <a:rect l="l" t="t" r="r" b="b"/>
            <a:pathLst>
              <a:path w="996512" h="1217959">
                <a:moveTo>
                  <a:pt x="0" y="0"/>
                </a:moveTo>
                <a:lnTo>
                  <a:pt x="996512" y="0"/>
                </a:lnTo>
                <a:lnTo>
                  <a:pt x="996512" y="1217959"/>
                </a:lnTo>
                <a:lnTo>
                  <a:pt x="0" y="121795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8579116" y="7553270"/>
            <a:ext cx="1083247" cy="1193960"/>
          </a:xfrm>
          <a:custGeom>
            <a:avLst/>
            <a:gdLst/>
            <a:ahLst/>
            <a:cxnLst/>
            <a:rect l="l" t="t" r="r" b="b"/>
            <a:pathLst>
              <a:path w="1083247" h="1193960">
                <a:moveTo>
                  <a:pt x="0" y="0"/>
                </a:moveTo>
                <a:lnTo>
                  <a:pt x="1083247" y="0"/>
                </a:lnTo>
                <a:lnTo>
                  <a:pt x="1083247" y="1193960"/>
                </a:lnTo>
                <a:lnTo>
                  <a:pt x="0" y="119396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1246937" y="7427795"/>
            <a:ext cx="1261059" cy="1420911"/>
          </a:xfrm>
          <a:custGeom>
            <a:avLst/>
            <a:gdLst/>
            <a:ahLst/>
            <a:cxnLst/>
            <a:rect l="l" t="t" r="r" b="b"/>
            <a:pathLst>
              <a:path w="1261059" h="1420911">
                <a:moveTo>
                  <a:pt x="0" y="0"/>
                </a:moveTo>
                <a:lnTo>
                  <a:pt x="1261058" y="0"/>
                </a:lnTo>
                <a:lnTo>
                  <a:pt x="1261058" y="1420911"/>
                </a:lnTo>
                <a:lnTo>
                  <a:pt x="0" y="142091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3984855" y="7541271"/>
            <a:ext cx="1217959" cy="1217959"/>
          </a:xfrm>
          <a:custGeom>
            <a:avLst/>
            <a:gdLst/>
            <a:ahLst/>
            <a:cxnLst/>
            <a:rect l="l" t="t" r="r" b="b"/>
            <a:pathLst>
              <a:path w="1217959" h="1217959">
                <a:moveTo>
                  <a:pt x="0" y="0"/>
                </a:moveTo>
                <a:lnTo>
                  <a:pt x="1217959" y="0"/>
                </a:lnTo>
                <a:lnTo>
                  <a:pt x="1217959" y="1217959"/>
                </a:lnTo>
                <a:lnTo>
                  <a:pt x="0" y="121795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3020690" y="1049253"/>
            <a:ext cx="12173466" cy="1162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30"/>
              </a:lnSpc>
            </a:pPr>
            <a:r>
              <a:rPr lang="en-US" sz="6735">
                <a:solidFill>
                  <a:srgbClr val="A2E3F9"/>
                </a:solidFill>
                <a:latin typeface="Mokoto"/>
              </a:rPr>
              <a:t>PRODUCT FEATURES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992790" y="9828616"/>
            <a:ext cx="103688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A2E3F9"/>
                </a:solidFill>
                <a:latin typeface="Canva Sans Bold"/>
              </a:rPr>
              <a:t>Spring 2024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16935" y="3064464"/>
            <a:ext cx="2867735" cy="98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4"/>
              </a:lnSpc>
            </a:pPr>
            <a:r>
              <a:rPr lang="en-US" sz="2340">
                <a:solidFill>
                  <a:srgbClr val="FFFFFF"/>
                </a:solidFill>
                <a:latin typeface="Montserrat Bold"/>
              </a:rPr>
              <a:t>USER AUTHENTICATION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677222" y="6346643"/>
            <a:ext cx="2033886" cy="65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4"/>
              </a:lnSpc>
            </a:pPr>
            <a:r>
              <a:rPr lang="en-US" sz="2340">
                <a:solidFill>
                  <a:srgbClr val="FFFFFF"/>
                </a:solidFill>
                <a:latin typeface="Montserrat Bold"/>
              </a:rPr>
              <a:t>USER PROFILE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404989" y="3388314"/>
            <a:ext cx="2033886" cy="334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4"/>
              </a:lnSpc>
            </a:pPr>
            <a:r>
              <a:rPr lang="en-US" sz="2340">
                <a:solidFill>
                  <a:srgbClr val="FFFFFF"/>
                </a:solidFill>
                <a:latin typeface="Montserrat Bold"/>
              </a:rPr>
              <a:t>ID UPLOAD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404989" y="6346643"/>
            <a:ext cx="2033886" cy="65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4"/>
              </a:lnSpc>
            </a:pPr>
            <a:r>
              <a:rPr lang="en-US" sz="2340">
                <a:solidFill>
                  <a:srgbClr val="FFFFFF"/>
                </a:solidFill>
                <a:latin typeface="Montserrat Bold"/>
              </a:rPr>
              <a:t>VERIFIER ROLE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016320" y="3111463"/>
            <a:ext cx="2358243" cy="65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4"/>
              </a:lnSpc>
            </a:pPr>
            <a:r>
              <a:rPr lang="en-US" sz="2340">
                <a:solidFill>
                  <a:srgbClr val="FFFFFF"/>
                </a:solidFill>
                <a:latin typeface="Montserrat Bold"/>
              </a:rPr>
              <a:t>ID VERIFICATION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930112" y="6361502"/>
            <a:ext cx="2530658" cy="65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4"/>
              </a:lnSpc>
            </a:pPr>
            <a:r>
              <a:rPr lang="en-US" sz="2340">
                <a:solidFill>
                  <a:srgbClr val="FFFFFF"/>
                </a:solidFill>
                <a:latin typeface="Montserrat Bold"/>
              </a:rPr>
              <a:t>NOTIFICATIONS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784840" y="3088072"/>
            <a:ext cx="2185253" cy="65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4"/>
              </a:lnSpc>
            </a:pPr>
            <a:r>
              <a:rPr lang="en-US" sz="2340">
                <a:solidFill>
                  <a:srgbClr val="FFFFFF"/>
                </a:solidFill>
                <a:latin typeface="Montserrat Bold"/>
              </a:rPr>
              <a:t>MY DOCUMENTS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001888" y="6361502"/>
            <a:ext cx="2033886" cy="334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4"/>
              </a:lnSpc>
            </a:pPr>
            <a:r>
              <a:rPr lang="en-US" sz="2340">
                <a:solidFill>
                  <a:srgbClr val="FFFFFF"/>
                </a:solidFill>
                <a:latin typeface="Montserrat Bold"/>
              </a:rPr>
              <a:t>SETTINGS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576892" y="3088072"/>
            <a:ext cx="2033886" cy="65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4"/>
              </a:lnSpc>
            </a:pPr>
            <a:r>
              <a:rPr lang="en-US" sz="2340">
                <a:solidFill>
                  <a:srgbClr val="FFFFFF"/>
                </a:solidFill>
                <a:latin typeface="Montserrat Bold"/>
              </a:rPr>
              <a:t>PERSONAL FOLDER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584552" y="6556193"/>
            <a:ext cx="2033886" cy="334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4"/>
              </a:lnSpc>
            </a:pPr>
            <a:r>
              <a:rPr lang="en-US" sz="2340">
                <a:solidFill>
                  <a:srgbClr val="FFFFFF"/>
                </a:solidFill>
                <a:latin typeface="Montserrat Bold"/>
              </a:rPr>
              <a:t>LOG OUT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507</Words>
  <Application>Microsoft Macintosh PowerPoint</Application>
  <PresentationFormat>Custom</PresentationFormat>
  <Paragraphs>127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Canva Sans Bold</vt:lpstr>
      <vt:lpstr>Arial</vt:lpstr>
      <vt:lpstr>Montserrat Bold</vt:lpstr>
      <vt:lpstr>Mokoto</vt:lpstr>
      <vt:lpstr>Nourd Bold</vt:lpstr>
      <vt:lpstr>Open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Technology Pitch Deck Presentation</dc:title>
  <cp:lastModifiedBy>Aaditya Gupta</cp:lastModifiedBy>
  <cp:revision>3</cp:revision>
  <dcterms:created xsi:type="dcterms:W3CDTF">2006-08-16T00:00:00Z</dcterms:created>
  <dcterms:modified xsi:type="dcterms:W3CDTF">2024-04-23T00:02:34Z</dcterms:modified>
  <dc:identifier>DAGC_438yU4</dc:identifier>
</cp:coreProperties>
</file>